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1280" r:id="rId2"/>
    <p:sldId id="1284" r:id="rId3"/>
    <p:sldId id="1285" r:id="rId4"/>
    <p:sldId id="1289" r:id="rId5"/>
    <p:sldId id="1308" r:id="rId6"/>
    <p:sldId id="1290" r:id="rId7"/>
    <p:sldId id="1293" r:id="rId8"/>
    <p:sldId id="1287" r:id="rId9"/>
    <p:sldId id="1309" r:id="rId10"/>
    <p:sldId id="1311" r:id="rId11"/>
    <p:sldId id="1312" r:id="rId12"/>
    <p:sldId id="1310" r:id="rId13"/>
    <p:sldId id="1294" r:id="rId14"/>
    <p:sldId id="1306" r:id="rId15"/>
    <p:sldId id="1295" r:id="rId16"/>
    <p:sldId id="1296" r:id="rId17"/>
    <p:sldId id="1297" r:id="rId18"/>
    <p:sldId id="1298" r:id="rId19"/>
    <p:sldId id="1299" r:id="rId20"/>
    <p:sldId id="1300" r:id="rId21"/>
    <p:sldId id="1301" r:id="rId22"/>
    <p:sldId id="1302" r:id="rId23"/>
    <p:sldId id="1303" r:id="rId24"/>
    <p:sldId id="1307" r:id="rId25"/>
    <p:sldId id="1304" r:id="rId26"/>
    <p:sldId id="1305" r:id="rId27"/>
    <p:sldId id="1288" r:id="rId28"/>
    <p:sldId id="1286" r:id="rId29"/>
  </p:sldIdLst>
  <p:sldSz cx="9715500" cy="6858000"/>
  <p:notesSz cx="6794500" cy="99314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20FF"/>
    <a:srgbClr val="CC0000"/>
    <a:srgbClr val="C0C0C0"/>
    <a:srgbClr val="FF2020"/>
    <a:srgbClr val="FF7430"/>
    <a:srgbClr val="404040"/>
    <a:srgbClr val="E09400"/>
    <a:srgbClr val="FF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5" autoAdjust="0"/>
    <p:restoredTop sz="88534" autoAdjust="0"/>
  </p:normalViewPr>
  <p:slideViewPr>
    <p:cSldViewPr snapToGrid="0">
      <p:cViewPr>
        <p:scale>
          <a:sx n="90" d="100"/>
          <a:sy n="90" d="100"/>
        </p:scale>
        <p:origin x="-690" y="-504"/>
      </p:cViewPr>
      <p:guideLst>
        <p:guide orient="horz" pos="2160"/>
        <p:guide pos="30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14"/>
    </p:cViewPr>
  </p:sorterViewPr>
  <p:notesViewPr>
    <p:cSldViewPr snapToGrid="0">
      <p:cViewPr varScale="1">
        <p:scale>
          <a:sx n="54" d="100"/>
          <a:sy n="54" d="100"/>
        </p:scale>
        <p:origin x="-1860" y="-84"/>
      </p:cViewPr>
      <p:guideLst>
        <p:guide orient="horz" pos="312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100" y="94345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fld id="{E8241945-00BC-4FA4-AAD6-9095D63F149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808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58825" y="744538"/>
            <a:ext cx="52768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16463"/>
            <a:ext cx="497840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610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defTabSz="920750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6100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53" tIns="46077" rIns="92153" bIns="46077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fld id="{4FB8AF95-87F4-42A1-A403-00D1528A214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105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fr-FR" smtClean="0"/>
              <a:t>Système intégré de production, d’exploitation et d’expertise</a:t>
            </a:r>
          </a:p>
          <a:p>
            <a:pPr lvl="1">
              <a:lnSpc>
                <a:spcPct val="80000"/>
              </a:lnSpc>
            </a:pPr>
            <a:endParaRPr lang="fr-FR" smtClean="0"/>
          </a:p>
          <a:p>
            <a:pPr lvl="1">
              <a:lnSpc>
                <a:spcPct val="80000"/>
              </a:lnSpc>
            </a:pPr>
            <a:r>
              <a:rPr lang="fr-FR" smtClean="0"/>
              <a:t>Adopter : Recueillir et qualifier tous les informations nécessaires</a:t>
            </a:r>
          </a:p>
          <a:p>
            <a:pPr lvl="1">
              <a:lnSpc>
                <a:spcPct val="80000"/>
              </a:lnSpc>
            </a:pPr>
            <a:r>
              <a:rPr lang="fr-FR" smtClean="0"/>
              <a:t>Modéliser : Opérationnaliser et automatiser la mise en œuvre des modèles</a:t>
            </a:r>
          </a:p>
          <a:p>
            <a:pPr lvl="1">
              <a:lnSpc>
                <a:spcPct val="80000"/>
              </a:lnSpc>
            </a:pPr>
            <a:r>
              <a:rPr lang="fr-FR" smtClean="0"/>
              <a:t>Fabriquer : Produire de la valeur ajoutée militaire / vérifier la production</a:t>
            </a:r>
          </a:p>
          <a:p>
            <a:pPr lvl="1">
              <a:lnSpc>
                <a:spcPct val="80000"/>
              </a:lnSpc>
            </a:pPr>
            <a:r>
              <a:rPr lang="fr-FR" smtClean="0"/>
              <a:t>Qualifier : qualifier les modèles et les produits</a:t>
            </a:r>
          </a:p>
          <a:p>
            <a:pPr lvl="1">
              <a:lnSpc>
                <a:spcPct val="80000"/>
              </a:lnSpc>
            </a:pPr>
            <a:r>
              <a:rPr lang="fr-FR" smtClean="0"/>
              <a:t>Servir : préparer les commandes</a:t>
            </a:r>
          </a:p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63" descr="courbe_court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7155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66" descr="bandeau_titr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37288"/>
            <a:ext cx="9272956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69"/>
          <p:cNvSpPr txBox="1">
            <a:spLocks noChangeArrowheads="1"/>
          </p:cNvSpPr>
          <p:nvPr userDrawn="1"/>
        </p:nvSpPr>
        <p:spPr bwMode="auto">
          <a:xfrm>
            <a:off x="8269694" y="6243897"/>
            <a:ext cx="10763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r-FR" sz="1200" b="1" i="1" dirty="0" smtClean="0">
                <a:solidFill>
                  <a:srgbClr val="FFFF00"/>
                </a:solidFill>
                <a:latin typeface="Arial" charset="0"/>
              </a:rPr>
              <a:t>17 juin 2015</a:t>
            </a:r>
          </a:p>
        </p:txBody>
      </p:sp>
      <p:pic>
        <p:nvPicPr>
          <p:cNvPr id="8" name="Picture 107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09" y="188913"/>
            <a:ext cx="31686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8229600" cy="1143000"/>
          </a:xfrm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fr-FR" noProof="0" dirty="0" smtClean="0"/>
              <a:t>Cliquez pour modifier le style du titre du masque</a:t>
            </a:r>
          </a:p>
        </p:txBody>
      </p:sp>
      <p:sp>
        <p:nvSpPr>
          <p:cNvPr id="1741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886200"/>
            <a:ext cx="6781800" cy="1752600"/>
          </a:xfrm>
        </p:spPr>
        <p:txBody>
          <a:bodyPr/>
          <a:lstStyle>
            <a:lvl1pPr marL="0" indent="0">
              <a:defRPr sz="2800"/>
            </a:lvl1pPr>
          </a:lstStyle>
          <a:p>
            <a:pPr lvl="0"/>
            <a:r>
              <a:rPr lang="fr-FR" noProof="0" smtClean="0"/>
              <a:t>Cliquez pour modifier le style des sous-titres du masque</a:t>
            </a:r>
          </a:p>
        </p:txBody>
      </p:sp>
      <p:sp>
        <p:nvSpPr>
          <p:cNvPr id="9" name="Text Box 1069"/>
          <p:cNvSpPr txBox="1">
            <a:spLocks noChangeArrowheads="1"/>
          </p:cNvSpPr>
          <p:nvPr userDrawn="1"/>
        </p:nvSpPr>
        <p:spPr bwMode="auto">
          <a:xfrm>
            <a:off x="179388" y="6258978"/>
            <a:ext cx="41161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fr-FR" sz="1200" b="1" i="0" dirty="0" smtClean="0">
                <a:solidFill>
                  <a:srgbClr val="FFFF00"/>
                </a:solidFill>
                <a:latin typeface="Arial" charset="0"/>
              </a:rPr>
              <a:t>Groupe Mission Mercator Coriolis</a:t>
            </a:r>
          </a:p>
        </p:txBody>
      </p:sp>
    </p:spTree>
    <p:extLst>
      <p:ext uri="{BB962C8B-B14F-4D97-AF65-F5344CB8AC3E}">
        <p14:creationId xmlns:p14="http://schemas.microsoft.com/office/powerpoint/2010/main" val="3511700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F123D-FCCE-46F6-B03E-652568EBCB83}" type="slidenum">
              <a:rPr lang="fr-FR"/>
              <a:pPr>
                <a:defRPr/>
              </a:pPr>
              <a:t>‹N°›</a:t>
            </a:fld>
            <a:endParaRPr lang="fr-FR"/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011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23088" y="609600"/>
            <a:ext cx="206375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28663" y="609600"/>
            <a:ext cx="6042025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D4A94-9D4E-4610-8C42-85C18033B2C5}" type="slidenum">
              <a:rPr lang="fr-FR"/>
              <a:pPr>
                <a:defRPr/>
              </a:pPr>
              <a:t>‹N°›</a:t>
            </a:fld>
            <a:endParaRPr lang="fr-FR"/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161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85775" y="274639"/>
            <a:ext cx="874395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>
          <a:xfrm>
            <a:off x="4474533" y="6237287"/>
            <a:ext cx="2057400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4D89C-D379-41DC-9BBE-378B9A59F86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938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340957" y="6247919"/>
            <a:ext cx="2182813" cy="1920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0A864-C04F-45E7-9A5B-D4D15E4FDC5F}" type="slidenum">
              <a:rPr lang="fr-FR"/>
              <a:pPr>
                <a:defRPr/>
              </a:pPr>
              <a:t>‹N°›</a:t>
            </a:fld>
            <a:endParaRPr lang="fr-FR"/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6763" y="4406900"/>
            <a:ext cx="825817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66763" y="2906713"/>
            <a:ext cx="8258175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18747-48AF-4012-9A5F-A756FF8BE8F4}" type="slidenum">
              <a:rPr lang="fr-FR"/>
              <a:pPr>
                <a:defRPr/>
              </a:pPr>
              <a:t>‹N°›</a:t>
            </a:fld>
            <a:endParaRPr lang="fr-FR"/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30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28663" y="1752600"/>
            <a:ext cx="4052887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33950" y="1752600"/>
            <a:ext cx="4052888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753A0-95B8-40CA-9106-D0A2459F6EC8}" type="slidenum">
              <a:rPr lang="fr-FR"/>
              <a:pPr>
                <a:defRPr/>
              </a:pPr>
              <a:t>‹N°›</a:t>
            </a:fld>
            <a:endParaRPr lang="fr-FR"/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67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5775" y="274638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85775" y="1535113"/>
            <a:ext cx="4292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85775" y="2174875"/>
            <a:ext cx="4292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935538" y="1535113"/>
            <a:ext cx="42941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935538" y="2174875"/>
            <a:ext cx="42941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D56EF-2B7B-42E3-BD95-3F7B2FF7D9E5}" type="slidenum">
              <a:rPr lang="fr-FR"/>
              <a:pPr>
                <a:defRPr/>
              </a:pPr>
              <a:t>‹N°›</a:t>
            </a:fld>
            <a:endParaRPr lang="fr-FR"/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851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A793B-2A8B-4F9B-AFD4-4996C715A5D1}" type="slidenum">
              <a:rPr lang="fr-FR"/>
              <a:pPr>
                <a:defRPr/>
              </a:pPr>
              <a:t>‹N°›</a:t>
            </a:fld>
            <a:endParaRPr lang="fr-FR"/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0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039DB-1056-4219-B8A2-8AFF055C3290}" type="slidenum">
              <a:rPr lang="fr-FR"/>
              <a:pPr>
                <a:defRPr/>
              </a:pPr>
              <a:t>‹N°›</a:t>
            </a:fld>
            <a:endParaRPr lang="fr-FR"/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76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5775" y="273050"/>
            <a:ext cx="31956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98888" y="273050"/>
            <a:ext cx="54308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85775" y="1435100"/>
            <a:ext cx="31956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BA526-15F7-4572-9271-1A944F569555}" type="slidenum">
              <a:rPr lang="fr-FR"/>
              <a:pPr>
                <a:defRPr/>
              </a:pPr>
              <a:t>‹N°›</a:t>
            </a:fld>
            <a:endParaRPr lang="fr-FR"/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36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000" y="4800600"/>
            <a:ext cx="58293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05000" y="612775"/>
            <a:ext cx="58293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05000" y="5367338"/>
            <a:ext cx="58293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60ABB-D230-40DB-A553-3D463F5C0F86}" type="slidenum">
              <a:rPr lang="fr-FR"/>
              <a:pPr>
                <a:defRPr/>
              </a:pPr>
              <a:t>‹N°›</a:t>
            </a:fld>
            <a:endParaRPr lang="fr-FR"/>
          </a:p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51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1" descr="bandeau_titr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6237288"/>
            <a:ext cx="640216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28663" y="609600"/>
            <a:ext cx="8258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8663" y="1752600"/>
            <a:ext cx="825817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Premier niveau</a:t>
            </a:r>
          </a:p>
          <a:p>
            <a:pPr lvl="2"/>
            <a:r>
              <a:rPr lang="fr-FR" altLang="fr-FR" smtClean="0"/>
              <a:t>Deuxième niveau</a:t>
            </a:r>
          </a:p>
          <a:p>
            <a:pPr lvl="3"/>
            <a:r>
              <a:rPr lang="fr-FR" altLang="fr-FR" smtClean="0"/>
              <a:t>Troisième niveau</a:t>
            </a:r>
          </a:p>
          <a:p>
            <a:pPr lvl="4"/>
            <a:r>
              <a:rPr lang="fr-FR" altLang="fr-FR" smtClean="0"/>
              <a:t>Quatrième niveau</a:t>
            </a:r>
          </a:p>
        </p:txBody>
      </p:sp>
      <p:pic>
        <p:nvPicPr>
          <p:cNvPr id="1029" name="Picture 29" descr="courbe_court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7155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30" descr="bandeau_titre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475" y="6237288"/>
            <a:ext cx="18018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37"/>
          <p:cNvSpPr>
            <a:spLocks noChangeArrowheads="1"/>
          </p:cNvSpPr>
          <p:nvPr/>
        </p:nvSpPr>
        <p:spPr bwMode="auto">
          <a:xfrm>
            <a:off x="320675" y="6237288"/>
            <a:ext cx="205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fr-FR" altLang="fr-FR" sz="1200" i="1" smtClean="0"/>
          </a:p>
        </p:txBody>
      </p:sp>
      <p:sp>
        <p:nvSpPr>
          <p:cNvPr id="1063" name="Rectangle 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13519" y="6240793"/>
            <a:ext cx="2057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FFED66"/>
                </a:solidFill>
                <a:latin typeface="+mn-lt"/>
              </a:defRPr>
            </a:lvl1pPr>
          </a:lstStyle>
          <a:p>
            <a:pPr>
              <a:defRPr/>
            </a:pPr>
            <a:fld id="{00696D3E-C902-467B-BFED-D50C5732D401}" type="slidenum">
              <a:rPr lang="fr-FR"/>
              <a:pPr>
                <a:defRPr/>
              </a:pPr>
              <a:t>‹N°›</a:t>
            </a:fld>
            <a:endParaRPr lang="fr-FR"/>
          </a:p>
          <a:p>
            <a:pPr>
              <a:defRPr/>
            </a:pPr>
            <a:endParaRPr lang="fr-FR"/>
          </a:p>
        </p:txBody>
      </p:sp>
      <p:pic>
        <p:nvPicPr>
          <p:cNvPr id="1033" name="Picture 42" descr="signature_logo_acronyme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2" y="6219972"/>
            <a:ext cx="9350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8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defRPr sz="24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n"/>
        <a:defRPr sz="20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l"/>
        <a:defRPr b="1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itchFamily="2" charset="2"/>
        <a:buChar char="l"/>
        <a:defRPr sz="1600" b="1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12" Type="http://schemas.openxmlformats.org/officeDocument/2006/relationships/image" Target="../media/image19.jpeg"/><Relationship Id="rId17" Type="http://schemas.openxmlformats.org/officeDocument/2006/relationships/image" Target="../media/image24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openxmlformats.org/officeDocument/2006/relationships/image" Target="../media/image13.w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 txBox="1">
            <a:spLocks/>
          </p:cNvSpPr>
          <p:nvPr/>
        </p:nvSpPr>
        <p:spPr bwMode="auto">
          <a:xfrm>
            <a:off x="33338" y="1871663"/>
            <a:ext cx="9682162" cy="389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sz="3600" kern="0" dirty="0" smtClean="0">
                <a:cs typeface="Arial" charset="0"/>
              </a:rPr>
              <a:t>Prévision océanographique côtière opérationnelle</a:t>
            </a:r>
          </a:p>
          <a:p>
            <a:pPr eaLnBrk="1" hangingPunct="1">
              <a:defRPr/>
            </a:pPr>
            <a:r>
              <a:rPr lang="fr-FR" altLang="fr-FR" sz="3600" kern="0" dirty="0" smtClean="0">
                <a:cs typeface="Arial" charset="0"/>
              </a:rPr>
              <a:t>------</a:t>
            </a:r>
          </a:p>
          <a:p>
            <a:pPr eaLnBrk="1" hangingPunct="1">
              <a:defRPr/>
            </a:pPr>
            <a:r>
              <a:rPr lang="fr-FR" altLang="fr-FR" sz="3600" kern="0" dirty="0" smtClean="0">
                <a:cs typeface="Arial" charset="0"/>
              </a:rPr>
              <a:t>Projet Mer Sure</a:t>
            </a:r>
          </a:p>
          <a:p>
            <a:pPr eaLnBrk="1" hangingPunct="1">
              <a:defRPr/>
            </a:pPr>
            <a:endParaRPr lang="fr-FR" altLang="fr-FR" sz="3600" kern="0" dirty="0">
              <a:cs typeface="Arial" charset="0"/>
            </a:endParaRPr>
          </a:p>
          <a:p>
            <a:pPr eaLnBrk="1" hangingPunct="1">
              <a:defRPr/>
            </a:pPr>
            <a:r>
              <a:rPr lang="fr-FR" altLang="fr-FR" sz="2400" kern="0" dirty="0" smtClean="0">
                <a:solidFill>
                  <a:schemeClr val="accent6"/>
                </a:solidFill>
                <a:cs typeface="Arial" charset="0"/>
              </a:rPr>
              <a:t>Bruno Le </a:t>
            </a:r>
            <a:r>
              <a:rPr lang="fr-FR" altLang="fr-FR" sz="2400" kern="0" dirty="0" err="1" smtClean="0">
                <a:solidFill>
                  <a:schemeClr val="accent6"/>
                </a:solidFill>
                <a:cs typeface="Arial" charset="0"/>
              </a:rPr>
              <a:t>Squère</a:t>
            </a:r>
            <a:r>
              <a:rPr lang="fr-FR" altLang="fr-FR" sz="2400" kern="0" dirty="0" smtClean="0">
                <a:solidFill>
                  <a:schemeClr val="accent6"/>
                </a:solidFill>
                <a:cs typeface="Arial" charset="0"/>
              </a:rPr>
              <a:t> &amp; Stéphanie </a:t>
            </a:r>
            <a:r>
              <a:rPr lang="fr-FR" altLang="fr-FR" sz="2400" kern="0" dirty="0" err="1" smtClean="0">
                <a:solidFill>
                  <a:schemeClr val="accent6"/>
                </a:solidFill>
                <a:cs typeface="Arial" charset="0"/>
              </a:rPr>
              <a:t>Louazel</a:t>
            </a:r>
            <a:endParaRPr lang="fr-FR" altLang="fr-FR" sz="2400" kern="0" dirty="0" smtClean="0">
              <a:solidFill>
                <a:schemeClr val="accent6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E57E2C-62A2-442C-99D5-CE5624CD1747}" type="slidenum">
              <a:rPr lang="fr-FR"/>
              <a:pPr>
                <a:defRPr/>
              </a:pPr>
              <a:t>10</a:t>
            </a:fld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" y="847246"/>
            <a:ext cx="9431078" cy="537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defPPr>
              <a:defRPr lang="en-GB"/>
            </a:defPPr>
            <a:lvl1pPr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736600" lvl="1" indent="-279400">
              <a:lnSpc>
                <a:spcPct val="90000"/>
              </a:lnSpc>
              <a:spcBef>
                <a:spcPts val="500"/>
              </a:spcBef>
              <a:buSzPct val="17000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Projet CPER </a:t>
            </a:r>
            <a:r>
              <a:rPr lang="fr-FR" b="1" dirty="0">
                <a:solidFill>
                  <a:srgbClr val="003399"/>
                </a:solidFill>
                <a:latin typeface="Arial" charset="0"/>
              </a:rPr>
              <a:t>Bretagne </a:t>
            </a: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2015-2020</a:t>
            </a:r>
          </a:p>
          <a:p>
            <a:pPr lvl="1">
              <a:lnSpc>
                <a:spcPct val="90000"/>
              </a:lnSpc>
              <a:spcBef>
                <a:spcPts val="500"/>
              </a:spcBef>
              <a:buSzPct val="170000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marL="736600" lvl="1" indent="-279400">
              <a:lnSpc>
                <a:spcPct val="90000"/>
              </a:lnSpc>
              <a:spcBef>
                <a:spcPts val="500"/>
              </a:spcBef>
              <a:buSzPct val="170000"/>
              <a:buFont typeface="Times New Roman" pitchFamily="18" charset="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Objectifs généraux</a:t>
            </a:r>
          </a:p>
          <a:p>
            <a:pPr marL="1371600" lvl="2" indent="-457200" algn="just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C</a:t>
            </a:r>
            <a:r>
              <a:rPr lang="fr-FR" sz="1800" dirty="0" smtClean="0">
                <a:solidFill>
                  <a:schemeClr val="tx1"/>
                </a:solidFill>
                <a:latin typeface="+mn-lt"/>
              </a:rPr>
              <a:t>ontribuer aux dispositifs de 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surveillance, de prévision et </a:t>
            </a:r>
            <a:r>
              <a:rPr lang="fr-FR" sz="1800" dirty="0" smtClean="0">
                <a:solidFill>
                  <a:schemeClr val="tx1"/>
                </a:solidFill>
                <a:latin typeface="+mn-lt"/>
              </a:rPr>
              <a:t>d’alerte 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répondant aux besoins des politiques </a:t>
            </a:r>
            <a:r>
              <a:rPr lang="fr-FR" sz="1800" dirty="0" smtClean="0">
                <a:solidFill>
                  <a:schemeClr val="tx1"/>
                </a:solidFill>
                <a:latin typeface="+mn-lt"/>
              </a:rPr>
              <a:t>publiques maritimes (directive 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cadre stratégie pour le milieu marin, action de l’Etat en mer, prévention et gestion des risques naturels), </a:t>
            </a:r>
          </a:p>
          <a:p>
            <a:pPr marL="1371600" lvl="2" indent="-457200" algn="just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S</a:t>
            </a:r>
            <a:r>
              <a:rPr lang="fr-FR" sz="1800" dirty="0" smtClean="0">
                <a:solidFill>
                  <a:schemeClr val="tx1"/>
                </a:solidFill>
                <a:latin typeface="+mn-lt"/>
              </a:rPr>
              <a:t>outenir </a:t>
            </a:r>
            <a:r>
              <a:rPr lang="fr-FR" sz="1800" dirty="0">
                <a:solidFill>
                  <a:schemeClr val="tx1"/>
                </a:solidFill>
                <a:latin typeface="+mn-lt"/>
              </a:rPr>
              <a:t>le développement de l’économie maritime et des applications nécessaires à l’efficience et à la protection des activités économiques et humaines dans les eaux côtières et littorales (énergies marines renouvelables, transport maritime, routage, exploration des ressources énergétiques et minérales, exploitation des bio-ressources marines)</a:t>
            </a:r>
          </a:p>
          <a:p>
            <a:pPr marL="1371600" lvl="2" indent="-457200">
              <a:lnSpc>
                <a:spcPct val="90000"/>
              </a:lnSpc>
              <a:spcBef>
                <a:spcPts val="500"/>
              </a:spcBef>
              <a:buSzPct val="170000"/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endParaRPr lang="fr-FR" sz="1800" b="1" dirty="0">
              <a:solidFill>
                <a:srgbClr val="003399"/>
              </a:solidFill>
              <a:latin typeface="Arial" charset="0"/>
            </a:endParaRPr>
          </a:p>
          <a:p>
            <a:pPr marL="736600" lvl="1" indent="-279400" defTabSz="914400">
              <a:lnSpc>
                <a:spcPct val="90000"/>
              </a:lnSpc>
              <a:spcBef>
                <a:spcPts val="500"/>
              </a:spcBef>
              <a:buClrTx/>
              <a:buSzPct val="170000"/>
              <a:buFont typeface="Times New Roman" pitchFamily="18" charset="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 Dans la continuité de PREVIMER</a:t>
            </a:r>
          </a:p>
          <a:p>
            <a:pPr marL="1371600" lvl="2" indent="-457200" defTabSz="914400">
              <a:lnSpc>
                <a:spcPct val="90000"/>
              </a:lnSpc>
              <a:spcBef>
                <a:spcPts val="500"/>
              </a:spcBef>
              <a:buClrTx/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Capitaliser sur les acquis et poursuivre la </a:t>
            </a:r>
            <a:r>
              <a:rPr lang="fr-FR" sz="1800" dirty="0">
                <a:solidFill>
                  <a:schemeClr val="tx1"/>
                </a:solidFill>
                <a:latin typeface="Arial" charset="0"/>
              </a:rPr>
              <a:t>d</a:t>
            </a: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ynamique de PREVIMER</a:t>
            </a:r>
          </a:p>
          <a:p>
            <a:pPr marL="1371600" lvl="2" indent="-457200" defTabSz="914400">
              <a:lnSpc>
                <a:spcPct val="90000"/>
              </a:lnSpc>
              <a:spcBef>
                <a:spcPts val="500"/>
              </a:spcBef>
              <a:buClrTx/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Développer des services dédiés répondant à des besoins identifiés</a:t>
            </a:r>
          </a:p>
          <a:p>
            <a:pPr marL="1371600" lvl="2" indent="-457200" defTabSz="914400">
              <a:lnSpc>
                <a:spcPct val="90000"/>
              </a:lnSpc>
              <a:spcBef>
                <a:spcPts val="500"/>
              </a:spcBef>
              <a:buClrTx/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Renforcer le partenariat avec les PME/PMI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SzPct val="170000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endParaRPr lang="fr-FR" sz="1200" b="1" dirty="0" smtClean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0" y="4763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Projet CPER « Mer Sure »</a:t>
            </a:r>
          </a:p>
        </p:txBody>
      </p:sp>
    </p:spTree>
    <p:extLst>
      <p:ext uri="{BB962C8B-B14F-4D97-AF65-F5344CB8AC3E}">
        <p14:creationId xmlns:p14="http://schemas.microsoft.com/office/powerpoint/2010/main" val="92579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E57E2C-62A2-442C-99D5-CE5624CD1747}" type="slidenum">
              <a:rPr lang="fr-FR"/>
              <a:pPr>
                <a:defRPr/>
              </a:pPr>
              <a:t>11</a:t>
            </a:fld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" y="847246"/>
            <a:ext cx="9431078" cy="537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defPPr>
              <a:defRPr lang="en-GB"/>
            </a:defPPr>
            <a:lvl1pPr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736600" lvl="1" indent="-279400">
              <a:lnSpc>
                <a:spcPct val="90000"/>
              </a:lnSpc>
              <a:spcBef>
                <a:spcPts val="500"/>
              </a:spcBef>
              <a:buSzPct val="170000"/>
              <a:buFont typeface="Times New Roman" pitchFamily="18" charset="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Volet n°1 « Modélisation »</a:t>
            </a:r>
          </a:p>
          <a:p>
            <a:pPr marL="1371600" lvl="2" indent="-457200" algn="just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Amélioration des outils de modélisation en zone côtière et littorale, notamment dans les zones à enjeux (couplage, assimilation, zoom, etc.)</a:t>
            </a:r>
            <a:r>
              <a:rPr lang="fr-FR" sz="1800" dirty="0" smtClean="0">
                <a:solidFill>
                  <a:schemeClr val="tx1"/>
                </a:solidFill>
              </a:rPr>
              <a:t> </a:t>
            </a:r>
            <a:endParaRPr lang="fr-FR" sz="1800" dirty="0">
              <a:solidFill>
                <a:schemeClr val="tx1"/>
              </a:solidFill>
            </a:endParaRPr>
          </a:p>
          <a:p>
            <a:pPr lvl="2">
              <a:lnSpc>
                <a:spcPct val="90000"/>
              </a:lnSpc>
              <a:spcBef>
                <a:spcPts val="500"/>
              </a:spcBef>
              <a:buSzPct val="170000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endParaRPr lang="fr-FR" sz="1800" b="1" dirty="0">
              <a:solidFill>
                <a:srgbClr val="003399"/>
              </a:solidFill>
              <a:latin typeface="Arial" charset="0"/>
            </a:endParaRPr>
          </a:p>
          <a:p>
            <a:pPr marL="736600" lvl="1" indent="-279400" defTabSz="914400">
              <a:lnSpc>
                <a:spcPct val="90000"/>
              </a:lnSpc>
              <a:spcBef>
                <a:spcPts val="500"/>
              </a:spcBef>
              <a:buClrTx/>
              <a:buSzPct val="170000"/>
              <a:buFont typeface="Times New Roman" pitchFamily="18" charset="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 Volet n°2 « plateforme collaborative »</a:t>
            </a:r>
          </a:p>
          <a:p>
            <a:pPr marL="1371600" lvl="2" indent="-457200" defTabSz="914400">
              <a:lnSpc>
                <a:spcPct val="90000"/>
              </a:lnSpc>
              <a:spcBef>
                <a:spcPts val="500"/>
              </a:spcBef>
              <a:buClrTx/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Création d’une plateforme collaborative avec son espace de services pour le développement de produits nouveaux associant partenaires privés et publics (</a:t>
            </a:r>
            <a:r>
              <a:rPr lang="fr-FR" sz="1800" dirty="0" err="1" smtClean="0">
                <a:solidFill>
                  <a:schemeClr val="tx1"/>
                </a:solidFill>
                <a:latin typeface="Arial" charset="0"/>
              </a:rPr>
              <a:t>crowd</a:t>
            </a: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charset="0"/>
              </a:rPr>
              <a:t>sourcing</a:t>
            </a: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fr-FR" sz="1800" dirty="0" err="1" smtClean="0">
                <a:solidFill>
                  <a:schemeClr val="tx1"/>
                </a:solidFill>
                <a:latin typeface="Arial" charset="0"/>
              </a:rPr>
              <a:t>community</a:t>
            </a: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fr-FR" sz="1800" dirty="0" err="1" smtClean="0">
                <a:solidFill>
                  <a:schemeClr val="tx1"/>
                </a:solidFill>
                <a:latin typeface="Arial" charset="0"/>
              </a:rPr>
              <a:t>sourcing</a:t>
            </a: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, …)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SzPct val="170000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endParaRPr lang="fr-FR" sz="1200" b="1" dirty="0" smtClean="0">
              <a:solidFill>
                <a:srgbClr val="003399"/>
              </a:solidFill>
              <a:latin typeface="Arial" charset="0"/>
            </a:endParaRPr>
          </a:p>
          <a:p>
            <a:pPr marL="736600" lvl="1" indent="-279400">
              <a:lnSpc>
                <a:spcPct val="90000"/>
              </a:lnSpc>
              <a:spcBef>
                <a:spcPts val="500"/>
              </a:spcBef>
              <a:buSzPct val="17000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 Volet n°3 « services dédiés » </a:t>
            </a:r>
          </a:p>
          <a:p>
            <a:pPr marL="1371600" lvl="2" indent="-457200" defTabSz="914400">
              <a:lnSpc>
                <a:spcPct val="90000"/>
              </a:lnSpc>
              <a:spcBef>
                <a:spcPts val="500"/>
              </a:spcBef>
              <a:buClrTx/>
              <a:buSzTx/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Conception et mise au point des services dédiés répondant aux besoins DCSMM, AEM et risques côtiers</a:t>
            </a:r>
          </a:p>
          <a:p>
            <a:pPr lvl="2" defTabSz="914400">
              <a:lnSpc>
                <a:spcPct val="90000"/>
              </a:lnSpc>
              <a:spcBef>
                <a:spcPts val="500"/>
              </a:spcBef>
              <a:buClrTx/>
              <a:buSzTx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endParaRPr lang="fr-FR" sz="1800" dirty="0">
              <a:solidFill>
                <a:srgbClr val="000000"/>
              </a:solidFill>
              <a:latin typeface="Arial" charset="0"/>
            </a:endParaRPr>
          </a:p>
          <a:p>
            <a:pPr marL="736600" lvl="1" indent="-279400" defTabSz="914400">
              <a:lnSpc>
                <a:spcPct val="90000"/>
              </a:lnSpc>
              <a:spcBef>
                <a:spcPts val="500"/>
              </a:spcBef>
              <a:buClrTx/>
              <a:buSzPct val="17000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b="1" dirty="0">
                <a:solidFill>
                  <a:srgbClr val="0099FF"/>
                </a:solidFill>
                <a:latin typeface="Arial" charset="0"/>
              </a:rPr>
              <a:t> </a:t>
            </a: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Volet n°4 « transfert de savoir-faire »</a:t>
            </a:r>
            <a:endParaRPr lang="fr-FR" b="1" dirty="0">
              <a:solidFill>
                <a:srgbClr val="003399"/>
              </a:solidFill>
              <a:latin typeface="Arial" charset="0"/>
            </a:endParaRPr>
          </a:p>
          <a:p>
            <a:pPr marL="1371600" lvl="2" indent="-457200" defTabSz="914400">
              <a:lnSpc>
                <a:spcPct val="90000"/>
              </a:lnSpc>
              <a:spcBef>
                <a:spcPts val="500"/>
              </a:spcBef>
              <a:buClrTx/>
              <a:buSzTx/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rgbClr val="000000"/>
                </a:solidFill>
                <a:latin typeface="Arial" charset="0"/>
              </a:rPr>
              <a:t>Formation et transfert de savoir faire, de technologies et de données vers les PME (notamment via la plateforme collaborative)</a:t>
            </a:r>
            <a:endParaRPr lang="fr-FR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0" y="4763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Définition du Projet « Mer Sure »</a:t>
            </a:r>
          </a:p>
        </p:txBody>
      </p:sp>
    </p:spTree>
    <p:extLst>
      <p:ext uri="{BB962C8B-B14F-4D97-AF65-F5344CB8AC3E}">
        <p14:creationId xmlns:p14="http://schemas.microsoft.com/office/powerpoint/2010/main" val="48437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B63AC-6C01-4F59-8238-8F3EBC60A93F}" type="slidenum">
              <a:rPr lang="fr-FR"/>
              <a:pPr>
                <a:defRPr/>
              </a:pPr>
              <a:t>12</a:t>
            </a:fld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0" y="4763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Sommaire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266" y="1643521"/>
            <a:ext cx="9790113" cy="271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Blip>
                <a:blip r:embed="rId2"/>
              </a:buBlip>
            </a:pPr>
            <a:r>
              <a:rPr lang="fr-FR" altLang="fr-FR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Microsoft YaHei" pitchFamily="34" charset="-122"/>
              </a:rPr>
              <a:t> Contexte général</a:t>
            </a:r>
            <a:endParaRPr lang="fr-FR" altLang="fr-FR" b="1" dirty="0">
              <a:solidFill>
                <a:schemeClr val="bg1">
                  <a:lumMod val="65000"/>
                </a:schemeClr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Microsoft YaHei" pitchFamily="34" charset="-122"/>
              </a:rPr>
              <a:t> Capacité OCO du SHOM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</a:pPr>
            <a:endParaRPr lang="fr-FR" altLang="fr-FR" b="1" dirty="0" smtClean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rgbClr val="003399"/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fr-FR" altLang="fr-FR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Microsoft YaHei" pitchFamily="34" charset="-122"/>
              </a:rPr>
              <a:t>Projet CPER Bretagne « Mer Sure »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endParaRPr lang="fr-FR" altLang="fr-FR" b="1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icrosoft YaHei" pitchFamily="34" charset="-122"/>
              </a:rPr>
              <a:t> </a:t>
            </a:r>
            <a:r>
              <a:rPr lang="fr-FR" altLang="fr-FR" b="1" dirty="0" smtClean="0">
                <a:solidFill>
                  <a:srgbClr val="003399"/>
                </a:solidFill>
                <a:latin typeface="Arial" charset="0"/>
                <a:ea typeface="Microsoft YaHei" pitchFamily="34" charset="-122"/>
              </a:rPr>
              <a:t>Activités R&amp;D en modélisation océanographique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endParaRPr lang="fr-FR" altLang="fr-FR" b="1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icrosoft YaHei" pitchFamily="34" charset="-122"/>
              </a:rPr>
              <a:t> Conclusions et perspectives</a:t>
            </a:r>
            <a:endParaRPr lang="fr-FR" altLang="fr-FR" b="1" dirty="0">
              <a:solidFill>
                <a:schemeClr val="bg1">
                  <a:lumMod val="50000"/>
                </a:schemeClr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097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13</a:t>
            </a:fld>
            <a:endParaRPr lang="fr-FR" smtClean="0"/>
          </a:p>
          <a:p>
            <a:pPr>
              <a:defRPr/>
            </a:pPr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12700" y="0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Activités R&amp;D en modélisation océanographique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33916" y="871860"/>
            <a:ext cx="8782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Développement de :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03498" y="1364505"/>
            <a:ext cx="6645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 dirty="0" smtClean="0"/>
              <a:t>5 maquettes régionales de circulation générale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dirty="0" smtClean="0"/>
              <a:t>2 maquettes régionales spécifiques « surcote »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0" y="2275462"/>
            <a:ext cx="1781175" cy="139255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50" y="2344526"/>
            <a:ext cx="2050542" cy="12399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239" y="2196555"/>
            <a:ext cx="1341596" cy="153590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18" y="2312998"/>
            <a:ext cx="1788795" cy="130302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465" y="2457778"/>
            <a:ext cx="1750695" cy="101346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59485" y="3711641"/>
            <a:ext cx="167484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Golfe de Gascogne</a:t>
            </a:r>
          </a:p>
          <a:p>
            <a:pPr algn="ctr"/>
            <a:r>
              <a:rPr lang="fr-FR" sz="1200" b="1" dirty="0" smtClean="0"/>
              <a:t>1’, 40 couches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081850" y="3732461"/>
            <a:ext cx="2050542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Mer Méditerranée</a:t>
            </a:r>
          </a:p>
          <a:p>
            <a:pPr algn="ctr"/>
            <a:r>
              <a:rPr lang="fr-FR" sz="1200" b="1" dirty="0" smtClean="0"/>
              <a:t>1’, 32 couches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282371" y="3732461"/>
            <a:ext cx="1586800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Façade ibérique</a:t>
            </a:r>
          </a:p>
          <a:p>
            <a:pPr algn="ctr"/>
            <a:r>
              <a:rPr lang="fr-FR" sz="1200" b="1" dirty="0" smtClean="0"/>
              <a:t>1’, 32 couches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034169" y="3726709"/>
            <a:ext cx="167484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Indien Nord-Ouest</a:t>
            </a:r>
          </a:p>
          <a:p>
            <a:pPr algn="ctr"/>
            <a:r>
              <a:rPr lang="fr-FR" sz="1200" b="1" dirty="0" smtClean="0"/>
              <a:t>1/20°, 40 couches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861413" y="3741332"/>
            <a:ext cx="1674844" cy="4616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Golfe de Guinée</a:t>
            </a:r>
          </a:p>
          <a:p>
            <a:pPr algn="ctr"/>
            <a:r>
              <a:rPr lang="fr-FR" sz="1200" b="1" dirty="0" smtClean="0"/>
              <a:t>académique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5161258" y="4453884"/>
            <a:ext cx="2462684" cy="1448290"/>
            <a:chOff x="5161258" y="4549581"/>
            <a:chExt cx="2462684" cy="1448290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258" y="4549581"/>
              <a:ext cx="2117576" cy="1448290"/>
            </a:xfrm>
            <a:prstGeom prst="rect">
              <a:avLst/>
            </a:prstGeom>
          </p:spPr>
        </p:pic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6799" y="4549581"/>
              <a:ext cx="317143" cy="1437143"/>
            </a:xfrm>
            <a:prstGeom prst="rect">
              <a:avLst/>
            </a:prstGeom>
          </p:spPr>
        </p:pic>
      </p:grpSp>
      <p:grpSp>
        <p:nvGrpSpPr>
          <p:cNvPr id="21" name="Groupe 20"/>
          <p:cNvGrpSpPr/>
          <p:nvPr/>
        </p:nvGrpSpPr>
        <p:grpSpPr>
          <a:xfrm>
            <a:off x="1224000" y="4433771"/>
            <a:ext cx="1863383" cy="1442179"/>
            <a:chOff x="1224000" y="4582633"/>
            <a:chExt cx="1863383" cy="1442179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57" r="10799"/>
            <a:stretch/>
          </p:blipFill>
          <p:spPr>
            <a:xfrm>
              <a:off x="1224000" y="4582633"/>
              <a:ext cx="1494000" cy="1415238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0240" y="4587669"/>
              <a:ext cx="317143" cy="1437143"/>
            </a:xfrm>
            <a:prstGeom prst="rect">
              <a:avLst/>
            </a:prstGeom>
          </p:spPr>
        </p:pic>
      </p:grpSp>
      <p:sp>
        <p:nvSpPr>
          <p:cNvPr id="20" name="ZoneTexte 19"/>
          <p:cNvSpPr txBox="1"/>
          <p:nvPr/>
        </p:nvSpPr>
        <p:spPr>
          <a:xfrm>
            <a:off x="642413" y="5919510"/>
            <a:ext cx="2878873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Atlantique Nord-Est, 400 m à 2 km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726172" y="5916685"/>
            <a:ext cx="3573692" cy="2769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Méditerranée Occidentale, 800 m à 5 km </a:t>
            </a:r>
          </a:p>
        </p:txBody>
      </p:sp>
    </p:spTree>
    <p:extLst>
      <p:ext uri="{BB962C8B-B14F-4D97-AF65-F5344CB8AC3E}">
        <p14:creationId xmlns:p14="http://schemas.microsoft.com/office/powerpoint/2010/main" val="379009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14</a:t>
            </a:fld>
            <a:endParaRPr lang="fr-FR" smtClean="0"/>
          </a:p>
          <a:p>
            <a:pPr>
              <a:defRPr/>
            </a:pPr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12700" y="0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Activités R&amp;D en modélisation océanographique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" b="-942"/>
          <a:stretch/>
        </p:blipFill>
        <p:spPr>
          <a:xfrm>
            <a:off x="3131050" y="1640016"/>
            <a:ext cx="3260408" cy="26550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05" y="4295107"/>
            <a:ext cx="4228518" cy="18247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30147"/>
          <a:stretch/>
        </p:blipFill>
        <p:spPr>
          <a:xfrm>
            <a:off x="6776423" y="2184465"/>
            <a:ext cx="2951777" cy="30230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3" y="1806776"/>
            <a:ext cx="2518922" cy="188919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6" y="4013146"/>
            <a:ext cx="2312209" cy="1732701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38010" y="866775"/>
            <a:ext cx="9048307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00"/>
                </a:solidFill>
              </a:rPr>
              <a:t>Campagnes à la mer pour la validation des maquettes</a:t>
            </a:r>
          </a:p>
        </p:txBody>
      </p:sp>
    </p:spTree>
    <p:extLst>
      <p:ext uri="{BB962C8B-B14F-4D97-AF65-F5344CB8AC3E}">
        <p14:creationId xmlns:p14="http://schemas.microsoft.com/office/powerpoint/2010/main" val="341376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>
          <a:xfrm>
            <a:off x="3849423" y="6228649"/>
            <a:ext cx="2057400" cy="228600"/>
          </a:xfrm>
        </p:spPr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15</a:t>
            </a:fld>
            <a:endParaRPr lang="fr-FR" dirty="0" smtClean="0"/>
          </a:p>
          <a:p>
            <a:pPr>
              <a:defRPr/>
            </a:pPr>
            <a:endParaRPr lang="fr-FR" dirty="0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12700" y="0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Activités R&amp;D en modélisation océanographique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2651" y="817108"/>
            <a:ext cx="9048307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00"/>
                </a:solidFill>
              </a:rPr>
              <a:t>Raffinement de maillage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Applications : modélisation côtière (surcotes,…)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8837" y="1648105"/>
            <a:ext cx="2089305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3 approches :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70812" y="3484925"/>
            <a:ext cx="724608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 sz="2000" dirty="0" smtClean="0">
                <a:solidFill>
                  <a:srgbClr val="000000"/>
                </a:solidFill>
              </a:rPr>
              <a:t>Grilles curvilinéaires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70813" y="2148141"/>
            <a:ext cx="7246089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 sz="2000" dirty="0" smtClean="0">
                <a:solidFill>
                  <a:srgbClr val="000000"/>
                </a:solidFill>
              </a:rPr>
              <a:t>HYCOM-AGRIF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217406" y="2584874"/>
            <a:ext cx="6608143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g</a:t>
            </a:r>
            <a:r>
              <a:rPr lang="fr-FR" sz="2000" dirty="0" smtClean="0">
                <a:solidFill>
                  <a:srgbClr val="000000"/>
                </a:solidFill>
              </a:rPr>
              <a:t>rilles emboîtées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u</a:t>
            </a:r>
            <a:r>
              <a:rPr lang="fr-FR" sz="2000" dirty="0" smtClean="0">
                <a:solidFill>
                  <a:srgbClr val="000000"/>
                </a:solidFill>
              </a:rPr>
              <a:t>n seul code exécutable pour l’ensemble des grilles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70548" y="4578795"/>
            <a:ext cx="306779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 sz="2000" dirty="0" smtClean="0">
                <a:solidFill>
                  <a:srgbClr val="000000"/>
                </a:solidFill>
              </a:rPr>
              <a:t>Utilisation du coupleur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93489" y="5072587"/>
            <a:ext cx="7586329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g</a:t>
            </a:r>
            <a:r>
              <a:rPr lang="fr-FR" sz="2000" dirty="0" smtClean="0">
                <a:solidFill>
                  <a:srgbClr val="000000"/>
                </a:solidFill>
              </a:rPr>
              <a:t>rilles emboîtées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a</a:t>
            </a:r>
            <a:r>
              <a:rPr lang="fr-FR" sz="2000" dirty="0" smtClean="0">
                <a:solidFill>
                  <a:srgbClr val="000000"/>
                </a:solidFill>
              </a:rPr>
              <a:t>utant de codes exécutables que de grilles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13" y="4452278"/>
            <a:ext cx="653143" cy="65314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428447" y="4578795"/>
            <a:ext cx="5098326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</a:rPr>
              <a:t>(utilisé aussi pour le couplage avec les vagues)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280299" y="3885035"/>
            <a:ext cx="6608143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u</a:t>
            </a:r>
            <a:r>
              <a:rPr lang="fr-FR" sz="2000" dirty="0" smtClean="0">
                <a:solidFill>
                  <a:srgbClr val="000000"/>
                </a:solidFill>
              </a:rPr>
              <a:t>ne seule grille</a:t>
            </a:r>
          </a:p>
        </p:txBody>
      </p:sp>
    </p:spTree>
    <p:extLst>
      <p:ext uri="{BB962C8B-B14F-4D97-AF65-F5344CB8AC3E}">
        <p14:creationId xmlns:p14="http://schemas.microsoft.com/office/powerpoint/2010/main" val="15434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16</a:t>
            </a:fld>
            <a:endParaRPr lang="fr-FR" smtClean="0"/>
          </a:p>
          <a:p>
            <a:pPr>
              <a:defRPr/>
            </a:pPr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12700" y="0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Activités R&amp;D en modélisation océanographique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2651" y="817108"/>
            <a:ext cx="9048307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00"/>
                </a:solidFill>
              </a:rPr>
              <a:t>Raffinement de maillage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4" b="258"/>
          <a:stretch/>
        </p:blipFill>
        <p:spPr>
          <a:xfrm>
            <a:off x="2176448" y="2226691"/>
            <a:ext cx="4929664" cy="38751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12652" y="1609489"/>
            <a:ext cx="2860158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HYCOM-AGRIF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637758" y="2309390"/>
            <a:ext cx="1857138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Zone Gascogne</a:t>
            </a:r>
          </a:p>
          <a:p>
            <a:r>
              <a:rPr lang="fr-FR" sz="1600" dirty="0" smtClean="0"/>
              <a:t>Grille 0 à 1800 m</a:t>
            </a:r>
          </a:p>
        </p:txBody>
      </p:sp>
      <p:cxnSp>
        <p:nvCxnSpPr>
          <p:cNvPr id="8" name="Connecteur droit 7"/>
          <p:cNvCxnSpPr/>
          <p:nvPr/>
        </p:nvCxnSpPr>
        <p:spPr bwMode="auto">
          <a:xfrm flipH="1">
            <a:off x="6772940" y="2632555"/>
            <a:ext cx="859568" cy="15318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ZoneTexte 8"/>
          <p:cNvSpPr txBox="1"/>
          <p:nvPr/>
        </p:nvSpPr>
        <p:spPr>
          <a:xfrm>
            <a:off x="7694502" y="3771302"/>
            <a:ext cx="1803976" cy="584775"/>
          </a:xfrm>
          <a:prstGeom prst="rect">
            <a:avLst/>
          </a:prstGeom>
          <a:noFill/>
          <a:ln w="25400">
            <a:solidFill>
              <a:srgbClr val="0000C8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C8"/>
                </a:solidFill>
              </a:rPr>
              <a:t>Zone Aquitaine</a:t>
            </a:r>
          </a:p>
          <a:p>
            <a:r>
              <a:rPr lang="fr-FR" sz="1600" dirty="0" smtClean="0">
                <a:solidFill>
                  <a:srgbClr val="0000C8"/>
                </a:solidFill>
              </a:rPr>
              <a:t>Grille 1 à 600 m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694502" y="5011766"/>
            <a:ext cx="1800394" cy="584775"/>
          </a:xfrm>
          <a:prstGeom prst="rect">
            <a:avLst/>
          </a:prstGeom>
          <a:noFill/>
          <a:ln w="25400">
            <a:solidFill>
              <a:srgbClr val="C8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C80000"/>
                </a:solidFill>
              </a:rPr>
              <a:t>Zone </a:t>
            </a:r>
            <a:r>
              <a:rPr lang="fr-FR" sz="1600" dirty="0" err="1" smtClean="0">
                <a:solidFill>
                  <a:srgbClr val="C80000"/>
                </a:solidFill>
              </a:rPr>
              <a:t>Xynthia</a:t>
            </a:r>
            <a:endParaRPr lang="fr-FR" sz="1600" dirty="0" smtClean="0">
              <a:solidFill>
                <a:srgbClr val="C80000"/>
              </a:solidFill>
            </a:endParaRPr>
          </a:p>
          <a:p>
            <a:r>
              <a:rPr lang="fr-FR" sz="1600" dirty="0" smtClean="0">
                <a:solidFill>
                  <a:srgbClr val="C80000"/>
                </a:solidFill>
              </a:rPr>
              <a:t>Grille 2 à 600 m</a:t>
            </a:r>
          </a:p>
        </p:txBody>
      </p:sp>
      <p:cxnSp>
        <p:nvCxnSpPr>
          <p:cNvPr id="11" name="Connecteur droit 10"/>
          <p:cNvCxnSpPr>
            <a:stCxn id="9" idx="1"/>
          </p:cNvCxnSpPr>
          <p:nvPr/>
        </p:nvCxnSpPr>
        <p:spPr bwMode="auto">
          <a:xfrm flipH="1">
            <a:off x="5677786" y="4063690"/>
            <a:ext cx="2016716" cy="3077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00C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cteur droit 11"/>
          <p:cNvCxnSpPr>
            <a:stCxn id="10" idx="1"/>
          </p:cNvCxnSpPr>
          <p:nvPr/>
        </p:nvCxnSpPr>
        <p:spPr bwMode="auto">
          <a:xfrm flipH="1" flipV="1">
            <a:off x="5784114" y="4417634"/>
            <a:ext cx="1910388" cy="8865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ZoneTexte 12"/>
          <p:cNvSpPr txBox="1"/>
          <p:nvPr/>
        </p:nvSpPr>
        <p:spPr>
          <a:xfrm>
            <a:off x="60569" y="3517958"/>
            <a:ext cx="2115879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SST sur la zone Gascogne</a:t>
            </a:r>
          </a:p>
          <a:p>
            <a:pPr algn="ctr"/>
            <a:r>
              <a:rPr lang="fr-FR" sz="1600" dirty="0" smtClean="0"/>
              <a:t>Grille 0</a:t>
            </a:r>
          </a:p>
        </p:txBody>
      </p:sp>
    </p:spTree>
    <p:extLst>
      <p:ext uri="{BB962C8B-B14F-4D97-AF65-F5344CB8AC3E}">
        <p14:creationId xmlns:p14="http://schemas.microsoft.com/office/powerpoint/2010/main" val="248667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17</a:t>
            </a:fld>
            <a:endParaRPr lang="fr-FR" smtClean="0"/>
          </a:p>
          <a:p>
            <a:pPr>
              <a:defRPr/>
            </a:pP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12652" y="1449994"/>
            <a:ext cx="2860158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HYCOM-AGRIF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77406" y="5391770"/>
            <a:ext cx="2953323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SST sur la zone Aquitaine</a:t>
            </a:r>
          </a:p>
          <a:p>
            <a:pPr algn="ctr"/>
            <a:r>
              <a:rPr lang="fr-FR" sz="1600" dirty="0" smtClean="0"/>
              <a:t>Grille 0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656897" y="5396373"/>
            <a:ext cx="3040536" cy="584775"/>
          </a:xfrm>
          <a:prstGeom prst="rect">
            <a:avLst/>
          </a:prstGeom>
          <a:noFill/>
          <a:ln w="19050">
            <a:solidFill>
              <a:srgbClr val="0000C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C8"/>
                </a:solidFill>
              </a:rPr>
              <a:t>SST sur la grille Aquitaine</a:t>
            </a:r>
          </a:p>
          <a:p>
            <a:pPr algn="ctr"/>
            <a:r>
              <a:rPr lang="fr-FR" sz="1600" dirty="0" smtClean="0">
                <a:solidFill>
                  <a:srgbClr val="0000C8"/>
                </a:solidFill>
              </a:rPr>
              <a:t>Grille 1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6" b="262"/>
          <a:stretch/>
        </p:blipFill>
        <p:spPr>
          <a:xfrm>
            <a:off x="1625198" y="1924357"/>
            <a:ext cx="3105531" cy="342819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6" b="-60"/>
          <a:stretch/>
        </p:blipFill>
        <p:spPr>
          <a:xfrm>
            <a:off x="5328651" y="1924281"/>
            <a:ext cx="3105531" cy="3428268"/>
          </a:xfrm>
          <a:prstGeom prst="rect">
            <a:avLst/>
          </a:prstGeom>
        </p:spPr>
      </p:pic>
      <p:sp>
        <p:nvSpPr>
          <p:cNvPr id="8" name="Titre 1"/>
          <p:cNvSpPr txBox="1">
            <a:spLocks/>
          </p:cNvSpPr>
          <p:nvPr/>
        </p:nvSpPr>
        <p:spPr bwMode="auto">
          <a:xfrm>
            <a:off x="12700" y="0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Activités R&amp;D en modélisation océanographique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12651" y="817108"/>
            <a:ext cx="9048307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00"/>
                </a:solidFill>
              </a:rPr>
              <a:t>Raffinement de maillage</a:t>
            </a:r>
          </a:p>
        </p:txBody>
      </p:sp>
    </p:spTree>
    <p:extLst>
      <p:ext uri="{BB962C8B-B14F-4D97-AF65-F5344CB8AC3E}">
        <p14:creationId xmlns:p14="http://schemas.microsoft.com/office/powerpoint/2010/main" val="226078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18</a:t>
            </a:fld>
            <a:endParaRPr lang="fr-FR" smtClean="0"/>
          </a:p>
          <a:p>
            <a:pPr>
              <a:defRPr/>
            </a:pPr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12700" y="0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Activités R&amp;D en modélisation océanographique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2651" y="817108"/>
            <a:ext cx="9048307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00"/>
                </a:solidFill>
              </a:rPr>
              <a:t>Raffinement de maillage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12652" y="1418095"/>
            <a:ext cx="2860158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HYCOM-AGRIF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2447" y="5152851"/>
            <a:ext cx="2456121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SST sur la zone </a:t>
            </a:r>
            <a:r>
              <a:rPr lang="fr-FR" sz="1600" dirty="0" err="1" smtClean="0"/>
              <a:t>Xynthia</a:t>
            </a:r>
            <a:endParaRPr lang="fr-FR" sz="1600" dirty="0" smtClean="0"/>
          </a:p>
          <a:p>
            <a:pPr algn="ctr"/>
            <a:r>
              <a:rPr lang="fr-FR" sz="1600" dirty="0" smtClean="0"/>
              <a:t>Grille 0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606323" y="5162438"/>
            <a:ext cx="2347910" cy="584775"/>
          </a:xfrm>
          <a:prstGeom prst="rect">
            <a:avLst/>
          </a:prstGeom>
          <a:noFill/>
          <a:ln w="19050">
            <a:solidFill>
              <a:srgbClr val="0000C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C8"/>
                </a:solidFill>
              </a:rPr>
              <a:t>SST sur la zone </a:t>
            </a:r>
            <a:r>
              <a:rPr lang="fr-FR" sz="1600" dirty="0" err="1" smtClean="0">
                <a:solidFill>
                  <a:srgbClr val="0000C8"/>
                </a:solidFill>
              </a:rPr>
              <a:t>Xynthia</a:t>
            </a:r>
            <a:endParaRPr lang="fr-FR" sz="1600" dirty="0" smtClean="0">
              <a:solidFill>
                <a:srgbClr val="0000C8"/>
              </a:solidFill>
            </a:endParaRPr>
          </a:p>
          <a:p>
            <a:pPr algn="ctr"/>
            <a:r>
              <a:rPr lang="fr-FR" sz="1600" dirty="0" smtClean="0">
                <a:solidFill>
                  <a:srgbClr val="0000C8"/>
                </a:solidFill>
              </a:rPr>
              <a:t>Grille 1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707743" y="5162438"/>
            <a:ext cx="2404359" cy="58477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C80000"/>
                </a:solidFill>
              </a:rPr>
              <a:t>SST sur la zone </a:t>
            </a:r>
            <a:r>
              <a:rPr lang="fr-FR" sz="1600" dirty="0" err="1" smtClean="0">
                <a:solidFill>
                  <a:srgbClr val="C80000"/>
                </a:solidFill>
              </a:rPr>
              <a:t>Xynthia</a:t>
            </a:r>
            <a:endParaRPr lang="fr-FR" sz="1600" dirty="0" smtClean="0">
              <a:solidFill>
                <a:srgbClr val="C80000"/>
              </a:solidFill>
            </a:endParaRPr>
          </a:p>
          <a:p>
            <a:pPr algn="ctr"/>
            <a:r>
              <a:rPr lang="fr-FR" sz="1600" dirty="0" smtClean="0">
                <a:solidFill>
                  <a:srgbClr val="C80000"/>
                </a:solidFill>
              </a:rPr>
              <a:t>Grille 2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0" b="263"/>
          <a:stretch/>
        </p:blipFill>
        <p:spPr>
          <a:xfrm>
            <a:off x="288903" y="1985290"/>
            <a:ext cx="2823210" cy="295028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9" b="262"/>
          <a:stretch/>
        </p:blipFill>
        <p:spPr>
          <a:xfrm>
            <a:off x="6437748" y="1985224"/>
            <a:ext cx="2823210" cy="295035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" t="10821" r="-425" b="-110"/>
          <a:stretch/>
        </p:blipFill>
        <p:spPr>
          <a:xfrm>
            <a:off x="3337200" y="1987200"/>
            <a:ext cx="2823210" cy="29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0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19</a:t>
            </a:fld>
            <a:endParaRPr lang="fr-FR" smtClean="0"/>
          </a:p>
          <a:p>
            <a:pPr>
              <a:defRPr/>
            </a:pPr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12700" y="0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Activités R&amp;D en modélisation océanographique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2651" y="817108"/>
            <a:ext cx="9048307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00"/>
                </a:solidFill>
              </a:rPr>
              <a:t>Raffinement de maillage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6959" y="1439356"/>
            <a:ext cx="2860158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Grilles curvilinéaires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41" y="3033714"/>
            <a:ext cx="2921143" cy="254742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082902" y="1976455"/>
            <a:ext cx="5368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0000"/>
                </a:solidFill>
              </a:rPr>
              <a:t>C</a:t>
            </a:r>
            <a:r>
              <a:rPr lang="fr-FR" sz="2000" dirty="0" smtClean="0">
                <a:solidFill>
                  <a:srgbClr val="000000"/>
                </a:solidFill>
              </a:rPr>
              <a:t>onfigurations </a:t>
            </a:r>
            <a:r>
              <a:rPr lang="fr-FR" sz="2000" dirty="0" err="1" smtClean="0">
                <a:solidFill>
                  <a:srgbClr val="000000"/>
                </a:solidFill>
              </a:rPr>
              <a:t>barotropes</a:t>
            </a:r>
            <a:r>
              <a:rPr lang="fr-FR" sz="2000" dirty="0" smtClean="0">
                <a:solidFill>
                  <a:srgbClr val="000000"/>
                </a:solidFill>
              </a:rPr>
              <a:t> pour le système de prévision des surcotes de </a:t>
            </a:r>
            <a:r>
              <a:rPr lang="fr-FR" sz="2000" b="1" dirty="0" smtClean="0">
                <a:solidFill>
                  <a:srgbClr val="000000"/>
                </a:solidFill>
              </a:rPr>
              <a:t>Météo-France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9" y="1931387"/>
            <a:ext cx="891540" cy="89154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" b="2151"/>
          <a:stretch/>
        </p:blipFill>
        <p:spPr>
          <a:xfrm>
            <a:off x="3857162" y="2989143"/>
            <a:ext cx="3202857" cy="2592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70" y="2557934"/>
            <a:ext cx="1948815" cy="159448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89228" y="5562119"/>
            <a:ext cx="287079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</a:rPr>
              <a:t>Surcote (m) le 12.24.2013, 01 UTC (tempête Dirk)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502772" y="5668449"/>
            <a:ext cx="1948815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</a:rPr>
              <a:t>Carte de vigilance de Météo-France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64" y="4307429"/>
            <a:ext cx="1190625" cy="1076325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 bwMode="auto">
          <a:xfrm>
            <a:off x="8102009" y="2762108"/>
            <a:ext cx="531627" cy="526916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20" name="Ellipse 19"/>
          <p:cNvSpPr>
            <a:spLocks noChangeAspect="1"/>
          </p:cNvSpPr>
          <p:nvPr/>
        </p:nvSpPr>
        <p:spPr bwMode="auto">
          <a:xfrm>
            <a:off x="7818039" y="4174838"/>
            <a:ext cx="1483237" cy="1470096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212113" y="2105243"/>
            <a:ext cx="2666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Projet </a:t>
            </a:r>
            <a:r>
              <a:rPr lang="fr-FR" dirty="0" err="1" smtClean="0"/>
              <a:t>Homonim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656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B63AC-6C01-4F59-8238-8F3EBC60A93F}" type="slidenum">
              <a:rPr lang="fr-FR"/>
              <a:pPr>
                <a:defRPr/>
              </a:pPr>
              <a:t>2</a:t>
            </a:fld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0" y="4763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Sommaire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266" y="1643521"/>
            <a:ext cx="9790113" cy="271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Blip>
                <a:blip r:embed="rId2"/>
              </a:buBlip>
            </a:pPr>
            <a:r>
              <a:rPr lang="fr-FR" altLang="fr-FR" b="1" dirty="0" smtClean="0">
                <a:solidFill>
                  <a:srgbClr val="003399"/>
                </a:solidFill>
                <a:latin typeface="Arial" charset="0"/>
                <a:ea typeface="Microsoft YaHei" pitchFamily="34" charset="-122"/>
              </a:rPr>
              <a:t> Contexte général</a:t>
            </a: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rgbClr val="003399"/>
                </a:solidFill>
                <a:latin typeface="Arial" charset="0"/>
                <a:ea typeface="Microsoft YaHei" pitchFamily="34" charset="-122"/>
              </a:rPr>
              <a:t> Capacité OCO du SHOM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endParaRPr lang="fr-FR" altLang="fr-FR" b="1" dirty="0" smtClean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rgbClr val="003399"/>
                </a:solidFill>
                <a:latin typeface="Arial" charset="0"/>
                <a:ea typeface="Microsoft YaHei" pitchFamily="34" charset="-122"/>
              </a:rPr>
              <a:t> Projet CPER Bretagne « Mer Sure »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endParaRPr lang="fr-FR" altLang="fr-FR" b="1" dirty="0" smtClean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rgbClr val="003399"/>
                </a:solidFill>
                <a:latin typeface="Arial" charset="0"/>
                <a:ea typeface="Microsoft YaHei" pitchFamily="34" charset="-122"/>
              </a:rPr>
              <a:t> Activités R&amp;D en modélisation océanographique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</a:pPr>
            <a:endParaRPr lang="fr-FR" altLang="fr-FR" b="1" dirty="0" smtClean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rgbClr val="003399"/>
                </a:solidFill>
                <a:latin typeface="Arial" charset="0"/>
                <a:ea typeface="Microsoft YaHei" pitchFamily="34" charset="-122"/>
              </a:rPr>
              <a:t> Conclusions et perspectives</a:t>
            </a: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20</a:t>
            </a:fld>
            <a:endParaRPr lang="fr-FR" smtClean="0"/>
          </a:p>
          <a:p>
            <a:pPr>
              <a:defRPr/>
            </a:pP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12651" y="908896"/>
            <a:ext cx="9048307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00"/>
                </a:solidFill>
              </a:rPr>
              <a:t>Couplage avec les vagues</a:t>
            </a:r>
          </a:p>
          <a:p>
            <a:pPr algn="ctr"/>
            <a:r>
              <a:rPr lang="fr-FR" sz="2000" dirty="0" smtClean="0">
                <a:solidFill>
                  <a:srgbClr val="000000"/>
                </a:solidFill>
              </a:rPr>
              <a:t>Applications : modélisation côtière (surcotes,…)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2651" y="2289107"/>
            <a:ext cx="8431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</a:rPr>
              <a:t>Termes supplémentaires dus à l’effet des vagues :</a:t>
            </a: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4157" y="2749844"/>
            <a:ext cx="8431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sz="1800" dirty="0" smtClean="0">
                <a:solidFill>
                  <a:srgbClr val="000000"/>
                </a:solidFill>
              </a:rPr>
              <a:t>Termes liés à la dérive de Stokes dans l’équation de continuité,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800" dirty="0">
                <a:solidFill>
                  <a:srgbClr val="000000"/>
                </a:solidFill>
              </a:rPr>
              <a:t>Termes liés à la dérive de Stokes dans </a:t>
            </a:r>
            <a:r>
              <a:rPr lang="fr-FR" sz="1800" dirty="0" smtClean="0">
                <a:solidFill>
                  <a:srgbClr val="000000"/>
                </a:solidFill>
              </a:rPr>
              <a:t>l’équation </a:t>
            </a:r>
            <a:r>
              <a:rPr lang="fr-FR" sz="1800" dirty="0" err="1" smtClean="0">
                <a:solidFill>
                  <a:srgbClr val="000000"/>
                </a:solidFill>
              </a:rPr>
              <a:t>barotrope</a:t>
            </a:r>
            <a:r>
              <a:rPr lang="fr-FR" sz="1800" dirty="0" smtClean="0">
                <a:solidFill>
                  <a:srgbClr val="000000"/>
                </a:solidFill>
              </a:rPr>
              <a:t>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fr-FR" sz="1800" dirty="0" smtClean="0">
                <a:solidFill>
                  <a:srgbClr val="000000"/>
                </a:solidFill>
              </a:rPr>
              <a:t>Force Vortex et termes non conservatifs dus aux vagues dans l’équation du moment. </a:t>
            </a:r>
            <a:endParaRPr lang="fr-FR" sz="1800" dirty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74157" y="4177956"/>
            <a:ext cx="7992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</a:rPr>
              <a:t>Couplage entre  HYCOM et WW3 est réalisé via le coupleur Oasis</a:t>
            </a:r>
            <a:endParaRPr lang="fr-FR" sz="2000" dirty="0">
              <a:solidFill>
                <a:srgbClr val="00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83" y="5086756"/>
            <a:ext cx="744583" cy="74458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r="12891"/>
          <a:stretch/>
        </p:blipFill>
        <p:spPr>
          <a:xfrm>
            <a:off x="5751456" y="5242760"/>
            <a:ext cx="1998021" cy="4000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476" y="5134264"/>
            <a:ext cx="809625" cy="714375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 bwMode="auto">
          <a:xfrm>
            <a:off x="3136605" y="5312187"/>
            <a:ext cx="908778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Connecteur droit avec flèche 11"/>
          <p:cNvCxnSpPr/>
          <p:nvPr/>
        </p:nvCxnSpPr>
        <p:spPr bwMode="auto">
          <a:xfrm>
            <a:off x="4789967" y="5312187"/>
            <a:ext cx="908778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Connecteur droit avec flèche 12"/>
          <p:cNvCxnSpPr/>
          <p:nvPr/>
        </p:nvCxnSpPr>
        <p:spPr bwMode="auto">
          <a:xfrm rot="10800000">
            <a:off x="4789967" y="5576515"/>
            <a:ext cx="908778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eur droit avec flèche 13"/>
          <p:cNvCxnSpPr/>
          <p:nvPr/>
        </p:nvCxnSpPr>
        <p:spPr bwMode="auto">
          <a:xfrm rot="10800000">
            <a:off x="3136605" y="5576516"/>
            <a:ext cx="908778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itre 1"/>
          <p:cNvSpPr txBox="1">
            <a:spLocks/>
          </p:cNvSpPr>
          <p:nvPr/>
        </p:nvSpPr>
        <p:spPr bwMode="auto">
          <a:xfrm>
            <a:off x="12700" y="0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Activités R&amp;D en modélisation océanographique</a:t>
            </a:r>
          </a:p>
        </p:txBody>
      </p:sp>
    </p:spTree>
    <p:extLst>
      <p:ext uri="{BB962C8B-B14F-4D97-AF65-F5344CB8AC3E}">
        <p14:creationId xmlns:p14="http://schemas.microsoft.com/office/powerpoint/2010/main" val="309170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21</a:t>
            </a:fld>
            <a:endParaRPr lang="fr-FR" smtClean="0"/>
          </a:p>
          <a:p>
            <a:pPr>
              <a:defRPr/>
            </a:pPr>
            <a:endParaRPr lang="fr-FR"/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>
            <a:off x="12700" y="0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Activités R&amp;D en modélisation océanographique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30939" y="711819"/>
            <a:ext cx="9048307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00"/>
                </a:solidFill>
              </a:rPr>
              <a:t>Couplage avec les vagues</a:t>
            </a:r>
          </a:p>
          <a:p>
            <a:pPr algn="ctr"/>
            <a:r>
              <a:rPr lang="fr-FR" sz="2000" dirty="0" smtClean="0"/>
              <a:t>Schéma de couplage sur le golfe de Gascogne entre HYCOM et WW3 via Oasis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130939" y="1711194"/>
            <a:ext cx="9498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Objectif :</a:t>
            </a:r>
            <a:r>
              <a:rPr lang="fr-FR" sz="2000" dirty="0" smtClean="0"/>
              <a:t> améliorer le système opérationnel de prévision des surcotes de Météo-France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332050" y="2172504"/>
            <a:ext cx="9226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Configuration </a:t>
            </a:r>
            <a:r>
              <a:rPr lang="fr-FR" sz="2000" dirty="0" err="1" smtClean="0"/>
              <a:t>barotrope</a:t>
            </a:r>
            <a:r>
              <a:rPr lang="fr-FR" sz="2000" dirty="0" smtClean="0"/>
              <a:t> avec des grilles HYCOM curvilinéaires emboîtées 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367245" y="2589997"/>
            <a:ext cx="3302906" cy="3620725"/>
            <a:chOff x="367245" y="2589997"/>
            <a:chExt cx="3302906" cy="3620725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45" y="2589997"/>
              <a:ext cx="3302906" cy="3620725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681225" y="2934475"/>
              <a:ext cx="10202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HYCOM 1</a:t>
              </a:r>
              <a:endParaRPr lang="fr-FR" sz="1400" b="1" dirty="0"/>
            </a:p>
          </p:txBody>
        </p:sp>
        <p:sp>
          <p:nvSpPr>
            <p:cNvPr id="12" name="ZoneTexte 11"/>
            <p:cNvSpPr txBox="1"/>
            <p:nvPr/>
          </p:nvSpPr>
          <p:spPr>
            <a:xfrm rot="-2160000">
              <a:off x="1086327" y="5004486"/>
              <a:ext cx="88732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b="1" dirty="0" smtClean="0"/>
                <a:t>HYCOM 3</a:t>
              </a:r>
              <a:endParaRPr lang="fr-FR" sz="1050" b="1" dirty="0"/>
            </a:p>
          </p:txBody>
        </p:sp>
        <p:sp>
          <p:nvSpPr>
            <p:cNvPr id="13" name="ZoneTexte 12"/>
            <p:cNvSpPr txBox="1"/>
            <p:nvPr/>
          </p:nvSpPr>
          <p:spPr>
            <a:xfrm rot="-840000">
              <a:off x="701124" y="4652507"/>
              <a:ext cx="9161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/>
                <a:t>HYCOM 2</a:t>
              </a:r>
              <a:endParaRPr lang="fr-FR" sz="1200" b="1" dirty="0"/>
            </a:p>
          </p:txBody>
        </p:sp>
        <p:sp>
          <p:nvSpPr>
            <p:cNvPr id="14" name="ZoneTexte 13"/>
            <p:cNvSpPr txBox="1"/>
            <p:nvPr/>
          </p:nvSpPr>
          <p:spPr>
            <a:xfrm rot="-3000000">
              <a:off x="1613771" y="5011592"/>
              <a:ext cx="6609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b="1" dirty="0" smtClean="0"/>
                <a:t>HYCOM 4</a:t>
              </a:r>
              <a:endParaRPr lang="fr-FR" sz="800" b="1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637195" y="5399506"/>
              <a:ext cx="6237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rgbClr val="00B0F0"/>
                  </a:solidFill>
                </a:rPr>
                <a:t>WW3</a:t>
              </a:r>
              <a:endParaRPr lang="fr-FR" sz="12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3735327" y="2759978"/>
            <a:ext cx="1020289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HYCOM 1</a:t>
            </a:r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3746012" y="3523165"/>
            <a:ext cx="1020289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HYCOM 2</a:t>
            </a:r>
            <a:endParaRPr lang="fr-FR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3746013" y="4313423"/>
            <a:ext cx="1020289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HYCOM 3</a:t>
            </a:r>
            <a:endParaRPr lang="fr-FR" sz="1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3735326" y="5099374"/>
            <a:ext cx="1020289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HYCOM 4</a:t>
            </a:r>
            <a:endParaRPr lang="fr-FR" sz="1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5673330" y="4667230"/>
            <a:ext cx="708671" cy="30777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00B0F0"/>
                </a:solidFill>
              </a:rPr>
              <a:t>WW3</a:t>
            </a:r>
            <a:endParaRPr lang="fr-FR" sz="1400" b="1" dirty="0">
              <a:solidFill>
                <a:srgbClr val="00B0F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529450" y="2829112"/>
            <a:ext cx="3857713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Couplage 1 </a:t>
            </a:r>
            <a:r>
              <a:rPr lang="fr-FR" sz="1600" dirty="0" err="1" smtClean="0"/>
              <a:t>way</a:t>
            </a:r>
            <a:r>
              <a:rPr lang="fr-FR" sz="1600" dirty="0" smtClean="0"/>
              <a:t> aux frontières d’HYCOM</a:t>
            </a:r>
            <a:endParaRPr lang="fr-FR" sz="1600" dirty="0"/>
          </a:p>
          <a:p>
            <a:pPr algn="ctr"/>
            <a:r>
              <a:rPr lang="fr-FR" sz="1600" dirty="0" smtClean="0"/>
              <a:t>SSH et courant</a:t>
            </a:r>
            <a:endParaRPr lang="fr-FR" sz="1600" dirty="0"/>
          </a:p>
        </p:txBody>
      </p:sp>
      <p:cxnSp>
        <p:nvCxnSpPr>
          <p:cNvPr id="22" name="Connecteur droit avec flèche 21"/>
          <p:cNvCxnSpPr>
            <a:endCxn id="17" idx="0"/>
          </p:cNvCxnSpPr>
          <p:nvPr/>
        </p:nvCxnSpPr>
        <p:spPr bwMode="auto">
          <a:xfrm>
            <a:off x="4245469" y="3067755"/>
            <a:ext cx="0" cy="45541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Connecteur droit avec flèche 22"/>
          <p:cNvCxnSpPr/>
          <p:nvPr/>
        </p:nvCxnSpPr>
        <p:spPr bwMode="auto">
          <a:xfrm>
            <a:off x="4240125" y="3830942"/>
            <a:ext cx="0" cy="45541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Connecteur droit avec flèche 23"/>
          <p:cNvCxnSpPr/>
          <p:nvPr/>
        </p:nvCxnSpPr>
        <p:spPr bwMode="auto">
          <a:xfrm>
            <a:off x="4256156" y="4628923"/>
            <a:ext cx="0" cy="45541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ZoneTexte 24"/>
          <p:cNvSpPr txBox="1"/>
          <p:nvPr/>
        </p:nvSpPr>
        <p:spPr>
          <a:xfrm>
            <a:off x="5270416" y="3998605"/>
            <a:ext cx="4116747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Couplage 1 </a:t>
            </a:r>
            <a:r>
              <a:rPr lang="fr-FR" sz="1600" dirty="0" err="1" smtClean="0"/>
              <a:t>way</a:t>
            </a:r>
            <a:r>
              <a:rPr lang="fr-FR" sz="1600" dirty="0" smtClean="0"/>
              <a:t> sur tout le domaine de WW3</a:t>
            </a:r>
          </a:p>
          <a:p>
            <a:pPr algn="ctr"/>
            <a:r>
              <a:rPr lang="fr-FR" sz="1600" dirty="0" smtClean="0"/>
              <a:t>SSH, courant, masque des points </a:t>
            </a:r>
            <a:r>
              <a:rPr lang="fr-FR" sz="1600" dirty="0" err="1" smtClean="0"/>
              <a:t>découvrants</a:t>
            </a:r>
            <a:endParaRPr lang="fr-FR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5287098" y="5111334"/>
            <a:ext cx="4132885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Couplage 1 </a:t>
            </a:r>
            <a:r>
              <a:rPr lang="fr-FR" sz="1600" dirty="0" err="1" smtClean="0"/>
              <a:t>way</a:t>
            </a:r>
            <a:r>
              <a:rPr lang="fr-FR" sz="1600" dirty="0" smtClean="0"/>
              <a:t> sur tout le domaine de la grille 4 HYCOM</a:t>
            </a:r>
          </a:p>
          <a:p>
            <a:pPr algn="ctr"/>
            <a:r>
              <a:rPr lang="fr-FR" sz="1600" dirty="0" smtClean="0"/>
              <a:t>Dérive de Stokes, déferlement, fréquence, direction et hauteur significative des vagues</a:t>
            </a:r>
          </a:p>
        </p:txBody>
      </p:sp>
      <p:cxnSp>
        <p:nvCxnSpPr>
          <p:cNvPr id="27" name="Connecteur droit avec flèche 26"/>
          <p:cNvCxnSpPr/>
          <p:nvPr/>
        </p:nvCxnSpPr>
        <p:spPr bwMode="auto">
          <a:xfrm rot="5400000">
            <a:off x="5013878" y="3121499"/>
            <a:ext cx="546439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8" name="Groupe 27"/>
          <p:cNvGrpSpPr/>
          <p:nvPr/>
        </p:nvGrpSpPr>
        <p:grpSpPr>
          <a:xfrm rot="1080000">
            <a:off x="4710339" y="4649234"/>
            <a:ext cx="997157" cy="63200"/>
            <a:chOff x="4736804" y="3994849"/>
            <a:chExt cx="639966" cy="0"/>
          </a:xfrm>
        </p:grpSpPr>
        <p:cxnSp>
          <p:nvCxnSpPr>
            <p:cNvPr id="29" name="Connecteur droit 28"/>
            <p:cNvCxnSpPr/>
            <p:nvPr/>
          </p:nvCxnSpPr>
          <p:spPr bwMode="auto">
            <a:xfrm>
              <a:off x="4736804" y="3994849"/>
              <a:ext cx="360000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Connecteur droit avec flèche 29"/>
            <p:cNvCxnSpPr/>
            <p:nvPr/>
          </p:nvCxnSpPr>
          <p:spPr bwMode="auto">
            <a:xfrm>
              <a:off x="5016770" y="3994849"/>
              <a:ext cx="36000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" name="Groupe 30"/>
          <p:cNvGrpSpPr/>
          <p:nvPr/>
        </p:nvGrpSpPr>
        <p:grpSpPr>
          <a:xfrm rot="9540000" flipV="1">
            <a:off x="4745929" y="5109781"/>
            <a:ext cx="953976" cy="45719"/>
            <a:chOff x="4772631" y="5633162"/>
            <a:chExt cx="639966" cy="0"/>
          </a:xfrm>
        </p:grpSpPr>
        <p:cxnSp>
          <p:nvCxnSpPr>
            <p:cNvPr id="32" name="Connecteur droit 31"/>
            <p:cNvCxnSpPr/>
            <p:nvPr/>
          </p:nvCxnSpPr>
          <p:spPr bwMode="auto">
            <a:xfrm>
              <a:off x="4772631" y="5633162"/>
              <a:ext cx="360000" cy="0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Connecteur droit avec flèche 32"/>
            <p:cNvCxnSpPr/>
            <p:nvPr/>
          </p:nvCxnSpPr>
          <p:spPr bwMode="auto">
            <a:xfrm>
              <a:off x="5052597" y="5633162"/>
              <a:ext cx="360000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28579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22</a:t>
            </a:fld>
            <a:endParaRPr lang="fr-FR" smtClean="0"/>
          </a:p>
          <a:p>
            <a:pPr>
              <a:defRPr/>
            </a:pP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12651" y="738768"/>
            <a:ext cx="9048307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Effets non-hydrostatiques</a:t>
            </a:r>
          </a:p>
          <a:p>
            <a:pPr algn="ctr"/>
            <a:r>
              <a:rPr lang="fr-FR" sz="2000" dirty="0" smtClean="0"/>
              <a:t>Applications : marée interne et </a:t>
            </a:r>
            <a:r>
              <a:rPr lang="fr-FR" sz="2000" dirty="0" err="1" smtClean="0"/>
              <a:t>solitons</a:t>
            </a:r>
            <a:endParaRPr lang="fr-FR" sz="20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1062663" y="2132647"/>
            <a:ext cx="8527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Un terme supplémentaire de pression non hydrostatique est estimé et utilisé dans l’équation du moment horizontal 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09867" y="1727180"/>
            <a:ext cx="1750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Hypothèses :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1719810" y="1757958"/>
            <a:ext cx="652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Termes non-linéaires impliquant la vitesse verticale négligés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 bwMode="auto">
          <a:xfrm>
            <a:off x="12700" y="0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Activités R&amp;D en modélisation océanographique</a:t>
            </a:r>
          </a:p>
        </p:txBody>
      </p:sp>
      <p:sp>
        <p:nvSpPr>
          <p:cNvPr id="12" name="Flèche droite 11"/>
          <p:cNvSpPr/>
          <p:nvPr/>
        </p:nvSpPr>
        <p:spPr bwMode="auto">
          <a:xfrm>
            <a:off x="395175" y="2343765"/>
            <a:ext cx="570617" cy="179325"/>
          </a:xfrm>
          <a:prstGeom prst="rightArrow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5" b="8838"/>
          <a:stretch/>
        </p:blipFill>
        <p:spPr>
          <a:xfrm>
            <a:off x="2886098" y="2914106"/>
            <a:ext cx="2494598" cy="307797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4328" y="3171170"/>
            <a:ext cx="259254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Evolution temporelle de l’interface (saut : 50 m)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796" y="4797803"/>
            <a:ext cx="3039112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Rouge : solution hydrostatique </a:t>
            </a:r>
          </a:p>
          <a:p>
            <a:r>
              <a:rPr lang="fr-FR" sz="1600" dirty="0" smtClean="0"/>
              <a:t>Noire : solution non-hydrostatique</a:t>
            </a:r>
          </a:p>
          <a:p>
            <a:r>
              <a:rPr lang="fr-FR" sz="1600" dirty="0" smtClean="0"/>
              <a:t>Gras : topographie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073810" y="2958841"/>
            <a:ext cx="505018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T0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009743" y="5138870"/>
            <a:ext cx="753103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T0+12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r="153" b="15164"/>
          <a:stretch/>
        </p:blipFill>
        <p:spPr>
          <a:xfrm>
            <a:off x="5897003" y="4459381"/>
            <a:ext cx="2276936" cy="15642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t="-1" r="4143" b="16553"/>
          <a:stretch/>
        </p:blipFill>
        <p:spPr>
          <a:xfrm>
            <a:off x="5897003" y="2640306"/>
            <a:ext cx="2276936" cy="154445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Ellipse 20"/>
          <p:cNvSpPr/>
          <p:nvPr/>
        </p:nvSpPr>
        <p:spPr bwMode="auto">
          <a:xfrm>
            <a:off x="4619137" y="3072392"/>
            <a:ext cx="351612" cy="34014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Ellipse 21"/>
          <p:cNvSpPr/>
          <p:nvPr/>
        </p:nvSpPr>
        <p:spPr bwMode="auto">
          <a:xfrm>
            <a:off x="4011122" y="4584084"/>
            <a:ext cx="244549" cy="286965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246775" y="3083675"/>
            <a:ext cx="1301261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Plateau continental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268040" y="4727567"/>
            <a:ext cx="1301261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Plaine abyssale</a:t>
            </a:r>
          </a:p>
        </p:txBody>
      </p:sp>
      <p:cxnSp>
        <p:nvCxnSpPr>
          <p:cNvPr id="25" name="Connecteur droit 24"/>
          <p:cNvCxnSpPr>
            <a:stCxn id="20" idx="1"/>
            <a:endCxn id="21" idx="6"/>
          </p:cNvCxnSpPr>
          <p:nvPr/>
        </p:nvCxnSpPr>
        <p:spPr bwMode="auto">
          <a:xfrm flipH="1" flipV="1">
            <a:off x="4970749" y="3242462"/>
            <a:ext cx="926254" cy="1700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necteur droit 25"/>
          <p:cNvCxnSpPr/>
          <p:nvPr/>
        </p:nvCxnSpPr>
        <p:spPr bwMode="auto">
          <a:xfrm flipH="1" flipV="1">
            <a:off x="4255671" y="4727566"/>
            <a:ext cx="1641332" cy="2923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7584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23</a:t>
            </a:fld>
            <a:endParaRPr lang="fr-FR" smtClean="0"/>
          </a:p>
          <a:p>
            <a:pPr>
              <a:defRPr/>
            </a:pPr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12700" y="0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Activités R&amp;D en modélisation océanographique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2651" y="738768"/>
            <a:ext cx="9048307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Schémas numériques</a:t>
            </a:r>
            <a:endParaRPr lang="fr-FR" sz="2000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425302" y="1881962"/>
            <a:ext cx="562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dirty="0" smtClean="0"/>
              <a:t>Participation à COMODO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25301" y="4511737"/>
            <a:ext cx="5624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fr-FR" dirty="0" smtClean="0"/>
              <a:t>Amélioration des schémas numériques</a:t>
            </a:r>
            <a:endParaRPr lang="fr-FR" dirty="0"/>
          </a:p>
        </p:txBody>
      </p:sp>
      <p:pic>
        <p:nvPicPr>
          <p:cNvPr id="7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99" b="37427"/>
          <a:stretch>
            <a:fillRect/>
          </a:stretch>
        </p:blipFill>
        <p:spPr bwMode="auto">
          <a:xfrm>
            <a:off x="6898068" y="1787723"/>
            <a:ext cx="2018427" cy="83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4"/>
          <p:cNvSpPr txBox="1">
            <a:spLocks noChangeArrowheads="1"/>
          </p:cNvSpPr>
          <p:nvPr/>
        </p:nvSpPr>
        <p:spPr bwMode="auto">
          <a:xfrm>
            <a:off x="1401164" y="2449626"/>
            <a:ext cx="154638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Vortex </a:t>
            </a: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barocline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ZoneTexte 5"/>
          <p:cNvSpPr txBox="1">
            <a:spLocks noChangeArrowheads="1"/>
          </p:cNvSpPr>
          <p:nvPr/>
        </p:nvSpPr>
        <p:spPr bwMode="auto">
          <a:xfrm>
            <a:off x="4576448" y="1374959"/>
            <a:ext cx="12314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Jet </a:t>
            </a: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barocline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6"/>
          <p:cNvSpPr txBox="1">
            <a:spLocks noChangeArrowheads="1"/>
          </p:cNvSpPr>
          <p:nvPr/>
        </p:nvSpPr>
        <p:spPr bwMode="auto">
          <a:xfrm>
            <a:off x="7355687" y="1345885"/>
            <a:ext cx="11031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Up </a:t>
            </a: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welling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7"/>
          <p:cNvSpPr txBox="1">
            <a:spLocks noChangeArrowheads="1"/>
          </p:cNvSpPr>
          <p:nvPr/>
        </p:nvSpPr>
        <p:spPr bwMode="auto">
          <a:xfrm>
            <a:off x="7042075" y="2817176"/>
            <a:ext cx="6272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Talus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H:\communications\2014-12-15-RAE2014\2C_ISO_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749" y="3082744"/>
            <a:ext cx="1720818" cy="12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64" y="1777311"/>
            <a:ext cx="1566118" cy="118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689" y="2792617"/>
            <a:ext cx="1213333" cy="120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790" y="2817176"/>
            <a:ext cx="1942778" cy="137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ZoneTexte 4"/>
          <p:cNvSpPr txBox="1">
            <a:spLocks noChangeArrowheads="1"/>
          </p:cNvSpPr>
          <p:nvPr/>
        </p:nvSpPr>
        <p:spPr bwMode="auto">
          <a:xfrm>
            <a:off x="3533160" y="2478622"/>
            <a:ext cx="144732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Bol de </a:t>
            </a: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Thacker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401164" y="5125802"/>
            <a:ext cx="5624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 sz="2000" dirty="0"/>
              <a:t>c</a:t>
            </a:r>
            <a:r>
              <a:rPr lang="fr-FR" sz="2000" dirty="0" smtClean="0"/>
              <a:t>onditions aux limites ouvertes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2000" dirty="0"/>
              <a:t>s</a:t>
            </a:r>
            <a:r>
              <a:rPr lang="fr-FR" sz="2000" dirty="0" smtClean="0"/>
              <a:t>olveur </a:t>
            </a:r>
            <a:r>
              <a:rPr lang="fr-FR" sz="2000" dirty="0" err="1" smtClean="0"/>
              <a:t>barotrope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4049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24</a:t>
            </a:fld>
            <a:endParaRPr lang="fr-FR" smtClean="0"/>
          </a:p>
          <a:p>
            <a:pPr>
              <a:defRPr/>
            </a:pPr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12700" y="0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Activités R&amp;D en modélisation océanographique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2651" y="738768"/>
            <a:ext cx="9048307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Outils numériques</a:t>
            </a:r>
            <a:endParaRPr lang="fr-FR" sz="2000" dirty="0" smtClean="0"/>
          </a:p>
        </p:txBody>
      </p:sp>
      <p:sp>
        <p:nvSpPr>
          <p:cNvPr id="6" name="CustomShape 4"/>
          <p:cNvSpPr/>
          <p:nvPr/>
        </p:nvSpPr>
        <p:spPr>
          <a:xfrm>
            <a:off x="397757" y="2030625"/>
            <a:ext cx="3191040" cy="1116611"/>
          </a:xfrm>
          <a:prstGeom prst="rect">
            <a:avLst/>
          </a:prstGeom>
          <a:solidFill>
            <a:srgbClr val="DE6F00"/>
          </a:solidFill>
          <a:ln w="31680">
            <a:solidFill>
              <a:srgbClr val="000000"/>
            </a:solidFill>
            <a:round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000" dirty="0">
                <a:solidFill>
                  <a:srgbClr val="000000"/>
                </a:solidFill>
                <a:latin typeface="Times New Roman"/>
              </a:rPr>
              <a:t>« Historiques »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fr-FR" sz="2000" dirty="0">
                <a:solidFill>
                  <a:srgbClr val="000000"/>
                </a:solidFill>
                <a:latin typeface="Times New Roman"/>
              </a:rPr>
              <a:t>HYCOM pour la circulation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fr-FR" sz="2000" dirty="0">
                <a:solidFill>
                  <a:srgbClr val="000000"/>
                </a:solidFill>
                <a:latin typeface="Times New Roman"/>
              </a:rPr>
              <a:t>WW3 pour les vagues</a:t>
            </a:r>
            <a:endParaRPr dirty="0"/>
          </a:p>
        </p:txBody>
      </p:sp>
      <p:sp>
        <p:nvSpPr>
          <p:cNvPr id="8" name="CustomShape 7"/>
          <p:cNvSpPr/>
          <p:nvPr/>
        </p:nvSpPr>
        <p:spPr>
          <a:xfrm>
            <a:off x="3997440" y="2024280"/>
            <a:ext cx="5092560" cy="1122957"/>
          </a:xfrm>
          <a:prstGeom prst="rect">
            <a:avLst/>
          </a:prstGeom>
          <a:solidFill>
            <a:srgbClr val="FFC000"/>
          </a:solidFill>
          <a:ln w="31680">
            <a:solidFill>
              <a:srgbClr val="000000"/>
            </a:solidFill>
            <a:round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000" dirty="0">
                <a:solidFill>
                  <a:srgbClr val="000000"/>
                </a:solidFill>
                <a:latin typeface="Times New Roman"/>
              </a:rPr>
              <a:t>« Récents »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fr-FR" sz="2000" dirty="0" err="1" smtClean="0">
                <a:solidFill>
                  <a:srgbClr val="000000"/>
                </a:solidFill>
                <a:latin typeface="Times New Roman"/>
              </a:rPr>
              <a:t>Agrif</a:t>
            </a:r>
            <a:r>
              <a:rPr lang="fr-FR" sz="20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Times New Roman"/>
              </a:rPr>
              <a:t>et OASIS pour </a:t>
            </a:r>
            <a:r>
              <a:rPr lang="fr-FR" sz="2000" dirty="0" smtClean="0">
                <a:solidFill>
                  <a:srgbClr val="000000"/>
                </a:solidFill>
                <a:latin typeface="Times New Roman"/>
              </a:rPr>
              <a:t>le raffinement </a:t>
            </a:r>
            <a:r>
              <a:rPr lang="fr-FR" sz="2000" smtClean="0">
                <a:solidFill>
                  <a:srgbClr val="000000"/>
                </a:solidFill>
                <a:latin typeface="Times New Roman"/>
              </a:rPr>
              <a:t>de maillage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fr-FR" sz="2000" dirty="0">
                <a:solidFill>
                  <a:srgbClr val="000000"/>
                </a:solidFill>
                <a:latin typeface="Times New Roman"/>
              </a:rPr>
              <a:t>OASIS pour le couplage HYCOM/WW3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9" name="CustomShape 8"/>
          <p:cNvSpPr/>
          <p:nvPr/>
        </p:nvSpPr>
        <p:spPr>
          <a:xfrm>
            <a:off x="212651" y="3601382"/>
            <a:ext cx="4821120" cy="993600"/>
          </a:xfrm>
          <a:prstGeom prst="rect">
            <a:avLst/>
          </a:prstGeom>
          <a:solidFill>
            <a:srgbClr val="33CC33"/>
          </a:solidFill>
          <a:ln w="31680">
            <a:solidFill>
              <a:srgbClr val="000000"/>
            </a:solidFill>
            <a:round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000">
                <a:solidFill>
                  <a:srgbClr val="000000"/>
                </a:solidFill>
                <a:latin typeface="Times New Roman"/>
              </a:rPr>
              <a:t>« Prévus »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2000">
                <a:solidFill>
                  <a:srgbClr val="000000"/>
                </a:solidFill>
                <a:latin typeface="Times New Roman"/>
              </a:rPr>
              <a:t>PISCES comme module de biogéochimie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2000">
                <a:solidFill>
                  <a:srgbClr val="000000"/>
                </a:solidFill>
                <a:latin typeface="Times New Roman"/>
              </a:rPr>
              <a:t>Choix module de sédimentologie en cours</a:t>
            </a:r>
            <a:endParaRPr/>
          </a:p>
        </p:txBody>
      </p:sp>
      <p:sp>
        <p:nvSpPr>
          <p:cNvPr id="11" name="CustomShape 9"/>
          <p:cNvSpPr/>
          <p:nvPr/>
        </p:nvSpPr>
        <p:spPr>
          <a:xfrm>
            <a:off x="5363162" y="3601382"/>
            <a:ext cx="3726838" cy="993600"/>
          </a:xfrm>
          <a:prstGeom prst="rect">
            <a:avLst/>
          </a:prstGeom>
          <a:solidFill>
            <a:srgbClr val="FF3300"/>
          </a:solidFill>
          <a:ln w="31680">
            <a:solidFill>
              <a:srgbClr val="000000"/>
            </a:solidFill>
            <a:round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000" dirty="0">
                <a:solidFill>
                  <a:srgbClr val="000000"/>
                </a:solidFill>
                <a:latin typeface="Times New Roman"/>
              </a:rPr>
              <a:t>« Futur»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fr-FR" sz="2000" dirty="0">
                <a:solidFill>
                  <a:srgbClr val="000000"/>
                </a:solidFill>
                <a:latin typeface="Times New Roman"/>
              </a:rPr>
              <a:t>Modèle fines échelles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fr-FR" sz="2000" dirty="0">
                <a:solidFill>
                  <a:srgbClr val="000000"/>
                </a:solidFill>
                <a:latin typeface="Times New Roman"/>
              </a:rPr>
              <a:t>CROCO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422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25</a:t>
            </a:fld>
            <a:endParaRPr lang="fr-FR" smtClean="0"/>
          </a:p>
          <a:p>
            <a:pPr>
              <a:defRPr/>
            </a:pPr>
            <a:endParaRPr lang="fr-FR"/>
          </a:p>
        </p:txBody>
      </p:sp>
      <p:sp>
        <p:nvSpPr>
          <p:cNvPr id="3" name="Titre 1"/>
          <p:cNvSpPr txBox="1">
            <a:spLocks/>
          </p:cNvSpPr>
          <p:nvPr/>
        </p:nvSpPr>
        <p:spPr bwMode="auto">
          <a:xfrm>
            <a:off x="12700" y="0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Activités R&amp;D en modélisation océanographique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5805377" y="3833871"/>
            <a:ext cx="3817093" cy="2035305"/>
          </a:xfrm>
          <a:prstGeom prst="rect">
            <a:avLst/>
          </a:prstGeom>
          <a:solidFill>
            <a:srgbClr val="FF92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3798" y="1329074"/>
            <a:ext cx="9558672" cy="2881423"/>
          </a:xfrm>
          <a:prstGeom prst="rect">
            <a:avLst/>
          </a:prstGeom>
          <a:solidFill>
            <a:srgbClr val="FF92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106314" y="1515990"/>
            <a:ext cx="2908005" cy="1626789"/>
            <a:chOff x="53149" y="1686118"/>
            <a:chExt cx="2908005" cy="1626789"/>
          </a:xfrm>
        </p:grpSpPr>
        <p:sp>
          <p:nvSpPr>
            <p:cNvPr id="9" name="ZoneTexte 8"/>
            <p:cNvSpPr txBox="1"/>
            <p:nvPr/>
          </p:nvSpPr>
          <p:spPr>
            <a:xfrm>
              <a:off x="138210" y="1686118"/>
              <a:ext cx="27113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/>
                <a:t>Pré-traitements</a:t>
              </a:r>
              <a:endParaRPr lang="fr-FR" sz="2000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70108" y="2248339"/>
              <a:ext cx="267940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ü"/>
              </a:pPr>
              <a:r>
                <a:rPr lang="fr-FR" sz="1800" dirty="0"/>
                <a:t>f</a:t>
              </a:r>
              <a:r>
                <a:rPr lang="fr-FR" sz="1800" dirty="0" smtClean="0"/>
                <a:t>rontières ouvertes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fr-FR" sz="1800" dirty="0"/>
                <a:t>f</a:t>
              </a:r>
              <a:r>
                <a:rPr lang="fr-FR" sz="1800" dirty="0" smtClean="0"/>
                <a:t>orçage météo</a:t>
              </a:r>
            </a:p>
            <a:p>
              <a:pPr marL="342900" indent="-342900">
                <a:buFont typeface="Wingdings" pitchFamily="2" charset="2"/>
                <a:buChar char="ü"/>
              </a:pPr>
              <a:r>
                <a:rPr lang="fr-FR" sz="1800" dirty="0"/>
                <a:t>d</a:t>
              </a:r>
              <a:r>
                <a:rPr lang="fr-FR" sz="1800" dirty="0" smtClean="0"/>
                <a:t>ébits rivières</a:t>
              </a:r>
            </a:p>
          </p:txBody>
        </p:sp>
        <p:sp>
          <p:nvSpPr>
            <p:cNvPr id="11" name="Rectangle à coins arrondis 10"/>
            <p:cNvSpPr/>
            <p:nvPr/>
          </p:nvSpPr>
          <p:spPr bwMode="auto">
            <a:xfrm>
              <a:off x="53149" y="1686118"/>
              <a:ext cx="2908005" cy="1626789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3487480" y="1516655"/>
            <a:ext cx="1828801" cy="1647662"/>
            <a:chOff x="3487480" y="1420958"/>
            <a:chExt cx="1828801" cy="1647662"/>
          </a:xfrm>
        </p:grpSpPr>
        <p:sp>
          <p:nvSpPr>
            <p:cNvPr id="13" name="ZoneTexte 12"/>
            <p:cNvSpPr txBox="1"/>
            <p:nvPr/>
          </p:nvSpPr>
          <p:spPr>
            <a:xfrm>
              <a:off x="3487480" y="1727322"/>
              <a:ext cx="18288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/>
                <a:t>Run</a:t>
              </a:r>
              <a:endParaRPr lang="fr-FR" sz="2000" dirty="0" smtClean="0"/>
            </a:p>
            <a:p>
              <a:pPr algn="ctr"/>
              <a:r>
                <a:rPr lang="fr-FR" sz="2000" dirty="0" smtClean="0"/>
                <a:t>HYCOM-AGRIF</a:t>
              </a:r>
            </a:p>
          </p:txBody>
        </p:sp>
        <p:sp>
          <p:nvSpPr>
            <p:cNvPr id="14" name="Rectangle à coins arrondis 13"/>
            <p:cNvSpPr/>
            <p:nvPr/>
          </p:nvSpPr>
          <p:spPr bwMode="auto">
            <a:xfrm>
              <a:off x="3487480" y="1420958"/>
              <a:ext cx="1828801" cy="1647662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5" name="Flèche droite 14"/>
          <p:cNvSpPr/>
          <p:nvPr/>
        </p:nvSpPr>
        <p:spPr bwMode="auto">
          <a:xfrm>
            <a:off x="3014319" y="2173441"/>
            <a:ext cx="473161" cy="1800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Flèche droite 15"/>
          <p:cNvSpPr/>
          <p:nvPr/>
        </p:nvSpPr>
        <p:spPr bwMode="auto">
          <a:xfrm>
            <a:off x="5316281" y="2133992"/>
            <a:ext cx="590121" cy="1800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754373" y="3342712"/>
            <a:ext cx="38569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« Contrôle qualité »</a:t>
            </a:r>
          </a:p>
          <a:p>
            <a:pPr algn="ctr"/>
            <a:r>
              <a:rPr lang="fr-FR" sz="2000" dirty="0" smtClean="0"/>
              <a:t>Détection valeurs aberrantes</a:t>
            </a:r>
            <a:endParaRPr lang="fr-FR" sz="2000" dirty="0"/>
          </a:p>
        </p:txBody>
      </p:sp>
      <p:sp>
        <p:nvSpPr>
          <p:cNvPr id="18" name="Rectangle à coins arrondis 17"/>
          <p:cNvSpPr/>
          <p:nvPr/>
        </p:nvSpPr>
        <p:spPr bwMode="auto">
          <a:xfrm>
            <a:off x="1977656" y="3342712"/>
            <a:ext cx="3338626" cy="765768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9" name="Connecteur droit avec flèche 18"/>
          <p:cNvCxnSpPr/>
          <p:nvPr/>
        </p:nvCxnSpPr>
        <p:spPr bwMode="auto">
          <a:xfrm>
            <a:off x="2238152" y="3156891"/>
            <a:ext cx="517453" cy="17501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necteur droit avec flèche 19"/>
          <p:cNvCxnSpPr/>
          <p:nvPr/>
        </p:nvCxnSpPr>
        <p:spPr bwMode="auto">
          <a:xfrm flipH="1">
            <a:off x="3858050" y="3174678"/>
            <a:ext cx="511934" cy="16803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1" name="Groupe 20"/>
          <p:cNvGrpSpPr/>
          <p:nvPr/>
        </p:nvGrpSpPr>
        <p:grpSpPr>
          <a:xfrm>
            <a:off x="5911706" y="1515990"/>
            <a:ext cx="3646966" cy="3991668"/>
            <a:chOff x="5858541" y="1686118"/>
            <a:chExt cx="3646966" cy="3991668"/>
          </a:xfrm>
        </p:grpSpPr>
        <p:sp>
          <p:nvSpPr>
            <p:cNvPr id="22" name="ZoneTexte 21"/>
            <p:cNvSpPr txBox="1"/>
            <p:nvPr/>
          </p:nvSpPr>
          <p:spPr>
            <a:xfrm>
              <a:off x="6255486" y="1710000"/>
              <a:ext cx="27113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smtClean="0"/>
                <a:t>Post-traitements</a:t>
              </a:r>
              <a:endParaRPr lang="fr-FR" sz="2000" dirty="0"/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858541" y="2261588"/>
              <a:ext cx="3540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ü"/>
              </a:pPr>
              <a:r>
                <a:rPr lang="fr-FR" sz="1800" dirty="0" smtClean="0"/>
                <a:t>diagnostics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570921" y="4003999"/>
              <a:ext cx="28282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fr-FR" sz="1800" dirty="0" smtClean="0"/>
                <a:t>marégraphes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fr-FR" sz="1800" dirty="0"/>
                <a:t>m</a:t>
              </a:r>
              <a:r>
                <a:rPr lang="fr-FR" sz="1800" dirty="0" smtClean="0"/>
                <a:t>ouillages permanents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fr-FR" sz="1800" dirty="0"/>
                <a:t>p</a:t>
              </a:r>
              <a:r>
                <a:rPr lang="fr-FR" sz="1800" dirty="0" smtClean="0"/>
                <a:t>rofils in-situ profiles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fr-FR" sz="1800" dirty="0"/>
                <a:t>d</a:t>
              </a:r>
              <a:r>
                <a:rPr lang="fr-FR" sz="1800" dirty="0" smtClean="0"/>
                <a:t>onnées radars HF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fr-FR" sz="1800" dirty="0" smtClean="0"/>
                <a:t>SST satellite</a:t>
              </a:r>
            </a:p>
          </p:txBody>
        </p:sp>
        <p:sp>
          <p:nvSpPr>
            <p:cNvPr id="25" name="Rectangle à coins arrondis 24"/>
            <p:cNvSpPr/>
            <p:nvPr/>
          </p:nvSpPr>
          <p:spPr bwMode="auto">
            <a:xfrm>
              <a:off x="5858541" y="1686118"/>
              <a:ext cx="3646966" cy="3991668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5858541" y="3677057"/>
              <a:ext cx="35938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itchFamily="2" charset="2"/>
                <a:buChar char="ü"/>
              </a:pPr>
              <a:r>
                <a:rPr lang="fr-FR" sz="1800" dirty="0" smtClean="0"/>
                <a:t>Comparaisons </a:t>
              </a:r>
              <a:r>
                <a:rPr lang="fr-FR" sz="1800" dirty="0" err="1" smtClean="0"/>
                <a:t>obs</a:t>
              </a:r>
              <a:r>
                <a:rPr lang="fr-FR" sz="1800" dirty="0" smtClean="0"/>
                <a:t>/modèle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6457506" y="2629998"/>
              <a:ext cx="29416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fr-FR" sz="1800" dirty="0"/>
                <a:t>c</a:t>
              </a:r>
              <a:r>
                <a:rPr lang="fr-FR" sz="1800" dirty="0" smtClean="0"/>
                <a:t>artes horizontales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fr-FR" sz="1800" dirty="0"/>
                <a:t>s</a:t>
              </a:r>
              <a:r>
                <a:rPr lang="fr-FR" sz="1800" dirty="0" smtClean="0"/>
                <a:t>ections verticales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fr-FR" sz="1800" dirty="0"/>
                <a:t>d</a:t>
              </a:r>
              <a:r>
                <a:rPr lang="fr-FR" sz="1800" dirty="0" smtClean="0"/>
                <a:t>étection de processus</a:t>
              </a:r>
            </a:p>
          </p:txBody>
        </p:sp>
      </p:grpSp>
      <p:sp>
        <p:nvSpPr>
          <p:cNvPr id="28" name="Rectangle à coins arrondis 27"/>
          <p:cNvSpPr/>
          <p:nvPr/>
        </p:nvSpPr>
        <p:spPr bwMode="auto">
          <a:xfrm>
            <a:off x="872395" y="4287280"/>
            <a:ext cx="4283848" cy="1856444"/>
          </a:xfrm>
          <a:prstGeom prst="roundRect">
            <a:avLst/>
          </a:prstGeom>
          <a:solidFill>
            <a:srgbClr val="8CADD4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16" y="4360859"/>
            <a:ext cx="2606404" cy="1664840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872396" y="4970427"/>
            <a:ext cx="139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p</a:t>
            </a:r>
            <a:r>
              <a:rPr lang="fr-FR" sz="2000" b="1" dirty="0" smtClean="0"/>
              <a:t>age intranet</a:t>
            </a:r>
            <a:endParaRPr lang="fr-FR" sz="20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212651" y="738768"/>
            <a:ext cx="9048307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Système temps réel en cours de développement</a:t>
            </a:r>
            <a:endParaRPr lang="fr-FR" sz="2000" dirty="0" smtClean="0"/>
          </a:p>
        </p:txBody>
      </p:sp>
    </p:spTree>
    <p:extLst>
      <p:ext uri="{BB962C8B-B14F-4D97-AF65-F5344CB8AC3E}">
        <p14:creationId xmlns:p14="http://schemas.microsoft.com/office/powerpoint/2010/main" val="11322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3039DB-1056-4219-B8A2-8AFF055C3290}" type="slidenum">
              <a:rPr lang="fr-FR" smtClean="0"/>
              <a:pPr>
                <a:defRPr/>
              </a:pPr>
              <a:t>26</a:t>
            </a:fld>
            <a:endParaRPr lang="fr-FR" smtClean="0"/>
          </a:p>
          <a:p>
            <a:pPr>
              <a:defRPr/>
            </a:pPr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12650" y="215548"/>
            <a:ext cx="9048307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/>
              <a:t>Système opérationnel actuel</a:t>
            </a:r>
            <a:endParaRPr lang="fr-FR" sz="2000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53139" y="1562986"/>
            <a:ext cx="5443892" cy="2094614"/>
          </a:xfrm>
          <a:prstGeom prst="rect">
            <a:avLst/>
          </a:prstGeom>
          <a:solidFill>
            <a:srgbClr val="FF92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06314" y="1845613"/>
            <a:ext cx="2908005" cy="1626789"/>
            <a:chOff x="53149" y="1686118"/>
            <a:chExt cx="2908005" cy="1626789"/>
          </a:xfrm>
        </p:grpSpPr>
        <p:sp>
          <p:nvSpPr>
            <p:cNvPr id="6" name="ZoneTexte 5"/>
            <p:cNvSpPr txBox="1"/>
            <p:nvPr/>
          </p:nvSpPr>
          <p:spPr>
            <a:xfrm>
              <a:off x="138210" y="1686118"/>
              <a:ext cx="27113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/>
                <a:t>Pré-traitements</a:t>
              </a:r>
              <a:endParaRPr lang="fr-FR" sz="2000" dirty="0"/>
            </a:p>
          </p:txBody>
        </p:sp>
        <p:sp>
          <p:nvSpPr>
            <p:cNvPr id="8" name="Rectangle à coins arrondis 7"/>
            <p:cNvSpPr/>
            <p:nvPr/>
          </p:nvSpPr>
          <p:spPr bwMode="auto">
            <a:xfrm>
              <a:off x="53149" y="1686118"/>
              <a:ext cx="2908005" cy="1626789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3487480" y="2237706"/>
            <a:ext cx="1828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Run</a:t>
            </a:r>
            <a:endParaRPr lang="fr-FR" sz="2000" dirty="0" smtClean="0"/>
          </a:p>
          <a:p>
            <a:pPr algn="ctr"/>
            <a:r>
              <a:rPr lang="fr-FR" sz="2000" dirty="0" smtClean="0"/>
              <a:t>HYCOM</a:t>
            </a:r>
          </a:p>
        </p:txBody>
      </p:sp>
      <p:sp>
        <p:nvSpPr>
          <p:cNvPr id="10" name="Rectangle à coins arrondis 9"/>
          <p:cNvSpPr/>
          <p:nvPr/>
        </p:nvSpPr>
        <p:spPr bwMode="auto">
          <a:xfrm>
            <a:off x="3487480" y="1846278"/>
            <a:ext cx="1828801" cy="1647662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Flèche droite 10"/>
          <p:cNvSpPr/>
          <p:nvPr/>
        </p:nvSpPr>
        <p:spPr bwMode="auto">
          <a:xfrm>
            <a:off x="3014319" y="2503064"/>
            <a:ext cx="473161" cy="1800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5038" y="4087132"/>
            <a:ext cx="3466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Système 1 : Golfe de Gascogne</a:t>
            </a:r>
            <a:endParaRPr lang="fr-FR" sz="20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54153" y="4792421"/>
            <a:ext cx="3327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Système 2 : Mer Méditerranée</a:t>
            </a:r>
            <a:endParaRPr lang="fr-FR" sz="20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6" y="1807754"/>
            <a:ext cx="1447800" cy="819150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17" name="Flèche droite 16"/>
          <p:cNvSpPr/>
          <p:nvPr/>
        </p:nvSpPr>
        <p:spPr bwMode="auto">
          <a:xfrm>
            <a:off x="5497031" y="2126512"/>
            <a:ext cx="552895" cy="172016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Flèche droite 17"/>
          <p:cNvSpPr/>
          <p:nvPr/>
        </p:nvSpPr>
        <p:spPr bwMode="auto">
          <a:xfrm>
            <a:off x="7497726" y="2125339"/>
            <a:ext cx="552895" cy="172016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8051504" y="1858577"/>
            <a:ext cx="1198821" cy="70788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6"/>
                </a:solidFill>
              </a:rPr>
              <a:t>Produits</a:t>
            </a:r>
          </a:p>
          <a:p>
            <a:pPr algn="ctr"/>
            <a:r>
              <a:rPr lang="fr-FR" sz="2000" b="1" dirty="0" smtClean="0">
                <a:solidFill>
                  <a:schemeClr val="accent6"/>
                </a:solidFill>
              </a:rPr>
              <a:t>défense</a:t>
            </a:r>
            <a:endParaRPr lang="fr-FR" sz="2000" b="1" dirty="0">
              <a:solidFill>
                <a:schemeClr val="accent6"/>
              </a:solidFill>
            </a:endParaRPr>
          </a:p>
        </p:txBody>
      </p:sp>
      <p:cxnSp>
        <p:nvCxnSpPr>
          <p:cNvPr id="20" name="Connecteur droit avec flèche 19"/>
          <p:cNvCxnSpPr/>
          <p:nvPr/>
        </p:nvCxnSpPr>
        <p:spPr bwMode="auto">
          <a:xfrm>
            <a:off x="5497031" y="3331164"/>
            <a:ext cx="797443" cy="59225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ZoneTexte 20"/>
          <p:cNvSpPr txBox="1"/>
          <p:nvPr/>
        </p:nvSpPr>
        <p:spPr>
          <a:xfrm>
            <a:off x="6298905" y="3681218"/>
            <a:ext cx="3057746" cy="40011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accent1">
                    <a:lumMod val="75000"/>
                  </a:schemeClr>
                </a:solidFill>
              </a:rPr>
              <a:t>Site internet data.shom.fr</a:t>
            </a:r>
            <a:endParaRPr lang="fr-FR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223273" y="2298528"/>
            <a:ext cx="2679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fr-FR" sz="1800" dirty="0"/>
              <a:t>f</a:t>
            </a:r>
            <a:r>
              <a:rPr lang="fr-FR" sz="1800" dirty="0" smtClean="0"/>
              <a:t>rontières ouvertes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1800" dirty="0"/>
              <a:t>f</a:t>
            </a:r>
            <a:r>
              <a:rPr lang="fr-FR" sz="1800" dirty="0" smtClean="0"/>
              <a:t>orçage météo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fr-FR" sz="1800" dirty="0"/>
              <a:t>d</a:t>
            </a:r>
            <a:r>
              <a:rPr lang="fr-FR" sz="1800" dirty="0" smtClean="0"/>
              <a:t>ébits rivières</a:t>
            </a:r>
          </a:p>
        </p:txBody>
      </p:sp>
    </p:spTree>
    <p:extLst>
      <p:ext uri="{BB962C8B-B14F-4D97-AF65-F5344CB8AC3E}">
        <p14:creationId xmlns:p14="http://schemas.microsoft.com/office/powerpoint/2010/main" val="19570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725506-3775-4E7C-91CC-5DAB946CC018}" type="slidenum">
              <a:rPr lang="fr-FR"/>
              <a:pPr>
                <a:defRPr/>
              </a:pPr>
              <a:t>27</a:t>
            </a:fld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0" y="4763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Perspectives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169582" y="1212112"/>
            <a:ext cx="7772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dirty="0" smtClean="0"/>
              <a:t>Volet Opérationnel</a:t>
            </a:r>
          </a:p>
          <a:p>
            <a:pPr marL="800100" lvl="1" indent="-342900">
              <a:buFontTx/>
              <a:buChar char="-"/>
            </a:pPr>
            <a:r>
              <a:rPr lang="fr-FR" dirty="0" smtClean="0"/>
              <a:t>Extension de la couverture des modèles opérationnels HYCOM</a:t>
            </a:r>
          </a:p>
          <a:p>
            <a:pPr marL="800100" lvl="1" indent="-342900">
              <a:buFontTx/>
              <a:buChar char="-"/>
            </a:pPr>
            <a:r>
              <a:rPr lang="fr-FR" dirty="0" smtClean="0"/>
              <a:t>Mettre en service opérationnel la fonction de zoom AGRIF/OASIS</a:t>
            </a:r>
          </a:p>
          <a:p>
            <a:pPr marL="800100" lvl="1" indent="-342900">
              <a:buFontTx/>
              <a:buChar char="-"/>
            </a:pPr>
            <a:r>
              <a:rPr lang="fr-FR" dirty="0" smtClean="0"/>
              <a:t>Passage de l’assimilation de données d’observation in situ-satellitaire en opérationnel</a:t>
            </a:r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r>
              <a:rPr lang="fr-FR" dirty="0" smtClean="0"/>
              <a:t>Volet R&amp;D</a:t>
            </a:r>
          </a:p>
          <a:p>
            <a:pPr marL="800100" lvl="1" indent="-342900">
              <a:buFontTx/>
              <a:buChar char="-"/>
            </a:pPr>
            <a:r>
              <a:rPr lang="fr-FR" dirty="0" smtClean="0"/>
              <a:t>CPER Mer sure </a:t>
            </a:r>
          </a:p>
          <a:p>
            <a:pPr marL="800100" lvl="1" indent="-342900">
              <a:buFontTx/>
              <a:buChar char="-"/>
            </a:pPr>
            <a:r>
              <a:rPr lang="fr-FR" dirty="0" smtClean="0"/>
              <a:t>Suite </a:t>
            </a:r>
            <a:r>
              <a:rPr lang="fr-FR" dirty="0" err="1" smtClean="0"/>
              <a:t>Homonim</a:t>
            </a:r>
            <a:endParaRPr lang="fr-FR" dirty="0" smtClean="0"/>
          </a:p>
          <a:p>
            <a:pPr marL="800100" lvl="1" indent="-342900">
              <a:buFontTx/>
              <a:buChar char="-"/>
            </a:pPr>
            <a:r>
              <a:rPr lang="fr-FR" dirty="0" smtClean="0"/>
              <a:t>Croco</a:t>
            </a:r>
          </a:p>
          <a:p>
            <a:pPr marL="800100" lvl="1" indent="-342900">
              <a:buFontTx/>
              <a:buChar char="-"/>
            </a:pPr>
            <a:r>
              <a:rPr lang="fr-FR" dirty="0" smtClean="0"/>
              <a:t>Améliorations des configurations régionales HYCOM</a:t>
            </a:r>
          </a:p>
          <a:p>
            <a:pPr marL="800100" lvl="1" indent="-342900">
              <a:buFontTx/>
              <a:buChar char="-"/>
            </a:pPr>
            <a:endParaRPr lang="fr-FR" dirty="0" smtClean="0"/>
          </a:p>
          <a:p>
            <a:pPr marL="342900" indent="-342900">
              <a:buFontTx/>
              <a:buChar char="-"/>
            </a:pP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2CD25D-AD53-4C3F-8F2E-1AD2D20DDB6F}" type="slidenum">
              <a:rPr lang="fr-FR"/>
              <a:pPr>
                <a:defRPr/>
              </a:pPr>
              <a:t>28</a:t>
            </a:fld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0" y="4763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Questions ?</a:t>
            </a:r>
          </a:p>
        </p:txBody>
      </p:sp>
      <p:pic>
        <p:nvPicPr>
          <p:cNvPr id="15364" name="Picture 2" descr="E:\archive_pc\Mes documents\SHOM\Visite 19-12-2012\animSST201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744538"/>
            <a:ext cx="5283200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ZoneTexte 1"/>
          <p:cNvSpPr txBox="1">
            <a:spLocks noChangeArrowheads="1"/>
          </p:cNvSpPr>
          <p:nvPr/>
        </p:nvSpPr>
        <p:spPr bwMode="auto">
          <a:xfrm>
            <a:off x="3752850" y="5572125"/>
            <a:ext cx="2733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b="1"/>
              <a:t>Data.shom.fr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94FA06-04E4-476B-B71A-E49D78868AA0}" type="slidenum">
              <a:rPr lang="fr-FR"/>
              <a:pPr>
                <a:defRPr/>
              </a:pPr>
              <a:t>3</a:t>
            </a:fld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986103"/>
            <a:ext cx="9715500" cy="59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defPPr>
              <a:defRPr lang="en-GB"/>
            </a:defPPr>
            <a:lvl1pPr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736600" lvl="1" indent="-279400">
              <a:lnSpc>
                <a:spcPct val="90000"/>
              </a:lnSpc>
              <a:spcBef>
                <a:spcPts val="500"/>
              </a:spcBef>
              <a:buSzPct val="170000"/>
              <a:buFont typeface="Times New Roman" pitchFamily="18" charset="0"/>
              <a:buBlip>
                <a:blip r:embed="rId3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2800" b="1" dirty="0">
                <a:solidFill>
                  <a:schemeClr val="tx1"/>
                </a:solidFill>
                <a:latin typeface="Arial" charset="0"/>
              </a:rPr>
              <a:t> Trois </a:t>
            </a:r>
            <a:r>
              <a:rPr lang="fr-FR" sz="2800" b="1" dirty="0" smtClean="0">
                <a:solidFill>
                  <a:schemeClr val="tx1"/>
                </a:solidFill>
                <a:latin typeface="Arial" charset="0"/>
              </a:rPr>
              <a:t>missions primordiales</a:t>
            </a:r>
            <a:endParaRPr lang="fr-FR" sz="28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-74614" y="1877416"/>
            <a:ext cx="9790113" cy="439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Blip>
                <a:blip r:embed="rId3"/>
              </a:buBlip>
            </a:pPr>
            <a:r>
              <a:rPr lang="fr-FR" altLang="fr-FR" b="1" dirty="0">
                <a:solidFill>
                  <a:srgbClr val="003399"/>
                </a:solidFill>
                <a:latin typeface="Arial" charset="0"/>
                <a:ea typeface="Microsoft YaHei" pitchFamily="34" charset="-122"/>
              </a:rPr>
              <a:t>Service hydrographique national 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3"/>
              </a:buBlip>
            </a:pPr>
            <a:r>
              <a:rPr lang="fr-FR" altLang="fr-FR" b="1" dirty="0">
                <a:solidFill>
                  <a:srgbClr val="003399"/>
                </a:solidFill>
                <a:latin typeface="Arial" charset="0"/>
                <a:ea typeface="Microsoft YaHei" pitchFamily="34" charset="-122"/>
              </a:rPr>
              <a:t>Soutien de la défense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3"/>
              </a:buBlip>
            </a:pPr>
            <a:r>
              <a:rPr lang="fr-FR" altLang="fr-FR" b="1" dirty="0">
                <a:solidFill>
                  <a:srgbClr val="003399"/>
                </a:solidFill>
                <a:latin typeface="Arial" charset="0"/>
                <a:ea typeface="Microsoft YaHei" pitchFamily="34" charset="-122"/>
              </a:rPr>
              <a:t>Soutien aux politiques publiques maritimes et littoral </a:t>
            </a:r>
            <a:endParaRPr lang="fr-FR" b="1" dirty="0" smtClean="0">
              <a:solidFill>
                <a:srgbClr val="003399"/>
              </a:solidFill>
              <a:latin typeface="Arial" charset="0"/>
            </a:endParaRPr>
          </a:p>
          <a:p>
            <a:pPr marL="2057400" lvl="3" indent="-4572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600" dirty="0" smtClean="0">
                <a:latin typeface="Arial" charset="0"/>
              </a:rPr>
              <a:t>Délimitations maritimes</a:t>
            </a:r>
          </a:p>
          <a:p>
            <a:pPr marL="2057400" lvl="3" indent="-4572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600" dirty="0" smtClean="0">
                <a:latin typeface="Arial" charset="0"/>
              </a:rPr>
              <a:t>Référent national pour le niveau de la mer</a:t>
            </a:r>
          </a:p>
          <a:p>
            <a:pPr marL="2057400" lvl="3" indent="-4572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600" dirty="0" smtClean="0">
                <a:latin typeface="Arial" charset="0"/>
              </a:rPr>
              <a:t>C</a:t>
            </a:r>
            <a:r>
              <a:rPr lang="fr-FR" altLang="fr-FR" sz="16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onstitution </a:t>
            </a:r>
            <a:r>
              <a:rPr lang="fr-FR" altLang="fr-FR" sz="1600" dirty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avec l’IGN du référentiel géographique du littoral (litto3D</a:t>
            </a:r>
            <a:r>
              <a:rPr lang="fr-FR" altLang="fr-FR" sz="16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)</a:t>
            </a:r>
            <a:endParaRPr lang="fr-FR" sz="1600" dirty="0" smtClean="0">
              <a:latin typeface="Arial" charset="0"/>
            </a:endParaRPr>
          </a:p>
          <a:p>
            <a:pPr marL="2057400" lvl="3" indent="-4572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altLang="fr-FR" sz="1600" dirty="0">
                <a:latin typeface="Arial" charset="0"/>
              </a:rPr>
              <a:t>C</a:t>
            </a:r>
            <a:r>
              <a:rPr lang="fr-FR" altLang="fr-FR" sz="16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ontribution </a:t>
            </a:r>
            <a:r>
              <a:rPr lang="fr-FR" altLang="fr-FR" sz="1600" dirty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au dispositif de vigilance vagues-submersion sous l’égide de </a:t>
            </a:r>
            <a:r>
              <a:rPr lang="fr-FR" altLang="fr-FR" sz="16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Météo-France</a:t>
            </a:r>
          </a:p>
          <a:p>
            <a:pPr marL="2057400" lvl="3" indent="-4572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Contribution à la DCSMM</a:t>
            </a:r>
          </a:p>
          <a:p>
            <a:pPr marL="2057400" lvl="3" indent="-4572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600" dirty="0" smtClean="0">
                <a:solidFill>
                  <a:srgbClr val="000000"/>
                </a:solidFill>
                <a:latin typeface="Arial" charset="0"/>
                <a:ea typeface="Microsoft YaHei" pitchFamily="34" charset="-122"/>
              </a:rPr>
              <a:t>….</a:t>
            </a:r>
            <a:endParaRPr lang="fr-FR" sz="1600" dirty="0">
              <a:latin typeface="Arial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0" y="4763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Contexte général</a:t>
            </a:r>
          </a:p>
        </p:txBody>
      </p:sp>
      <p:graphicFrame>
        <p:nvGraphicFramePr>
          <p:cNvPr id="7176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4289613"/>
              </p:ext>
            </p:extLst>
          </p:nvPr>
        </p:nvGraphicFramePr>
        <p:xfrm>
          <a:off x="7124700" y="742950"/>
          <a:ext cx="1897062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" name="Photo Editor Photo" r:id="rId4" imgW="5152381" imgH="3428571" progId="MSPhotoEd.3">
                  <p:embed/>
                </p:oleObj>
              </mc:Choice>
              <mc:Fallback>
                <p:oleObj name="Photo Editor Photo" r:id="rId4" imgW="5152381" imgH="3428571" progId="MSPhotoEd.3">
                  <p:embed/>
                  <p:pic>
                    <p:nvPicPr>
                      <p:cNvPr id="0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020" t="10509" b="9676"/>
                      <a:stretch>
                        <a:fillRect/>
                      </a:stretch>
                    </p:blipFill>
                    <p:spPr bwMode="auto">
                      <a:xfrm>
                        <a:off x="7124700" y="742950"/>
                        <a:ext cx="1897062" cy="1262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244" name="Picture 76" descr="C:\Users\blesquer\Downloads\navarea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714" y="1788051"/>
            <a:ext cx="1037478" cy="126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t="39619" r="50719" b="46492"/>
          <a:stretch>
            <a:fillRect/>
          </a:stretch>
        </p:blipFill>
        <p:spPr bwMode="auto">
          <a:xfrm>
            <a:off x="7029007" y="2931349"/>
            <a:ext cx="2590800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6" t="37160" r="28452" b="20834"/>
          <a:stretch>
            <a:fillRect/>
          </a:stretch>
        </p:blipFill>
        <p:spPr bwMode="auto">
          <a:xfrm>
            <a:off x="6251942" y="1725481"/>
            <a:ext cx="2346159" cy="132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EE57E2C-62A2-442C-99D5-CE5624CD1747}" type="slidenum">
              <a:rPr lang="fr-FR"/>
              <a:pPr>
                <a:defRPr/>
              </a:pPr>
              <a:t>4</a:t>
            </a:fld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" y="847246"/>
            <a:ext cx="9715500" cy="537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defPPr>
              <a:defRPr lang="en-GB"/>
            </a:defPPr>
            <a:lvl1pPr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449263" rtl="0" eaLnBrk="0" fontAlgn="base" hangingPunct="0">
              <a:lnSpc>
                <a:spcPct val="7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marL="736600" lvl="1" indent="-279400">
              <a:lnSpc>
                <a:spcPct val="90000"/>
              </a:lnSpc>
              <a:spcBef>
                <a:spcPts val="500"/>
              </a:spcBef>
              <a:buSzPct val="170000"/>
              <a:buFont typeface="Times New Roman" pitchFamily="18" charset="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b="1" dirty="0">
                <a:solidFill>
                  <a:srgbClr val="0099FF"/>
                </a:solidFill>
                <a:latin typeface="Arial" charset="0"/>
              </a:rPr>
              <a:t> </a:t>
            </a: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une organisation verticale intégrée …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SzPct val="170000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b="1" dirty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   </a:t>
            </a:r>
            <a:r>
              <a:rPr lang="fr-FR" dirty="0" smtClean="0">
                <a:solidFill>
                  <a:schemeClr val="tx1"/>
                </a:solidFill>
                <a:latin typeface="Arial" charset="0"/>
              </a:rPr>
              <a:t>… de la recherche jusqu’aux services opérationnels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SzPct val="170000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200" b="1" dirty="0" smtClean="0">
                <a:solidFill>
                  <a:srgbClr val="003399"/>
                </a:solidFill>
                <a:latin typeface="Arial" charset="0"/>
              </a:rPr>
              <a:t>    </a:t>
            </a:r>
            <a:endParaRPr lang="fr-FR" sz="1200" b="1" dirty="0">
              <a:solidFill>
                <a:srgbClr val="003399"/>
              </a:solidFill>
              <a:latin typeface="Arial" charset="0"/>
            </a:endParaRPr>
          </a:p>
          <a:p>
            <a:pPr marL="736600" lvl="1" indent="-279400">
              <a:lnSpc>
                <a:spcPct val="90000"/>
              </a:lnSpc>
              <a:spcBef>
                <a:spcPts val="500"/>
              </a:spcBef>
              <a:buSzPct val="170000"/>
              <a:buFont typeface="Times New Roman" pitchFamily="18" charset="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 sur des thématiques variées</a:t>
            </a:r>
          </a:p>
          <a:p>
            <a:pPr marL="1371600" lvl="2" indent="-4572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Océanographie physique – vagues</a:t>
            </a:r>
          </a:p>
          <a:p>
            <a:pPr marL="1371600" lvl="2" indent="-4572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Hydrologie – </a:t>
            </a:r>
            <a:r>
              <a:rPr lang="fr-FR" sz="1800" dirty="0">
                <a:solidFill>
                  <a:schemeClr val="tx1"/>
                </a:solidFill>
                <a:latin typeface="Arial" charset="0"/>
              </a:rPr>
              <a:t>biochimie</a:t>
            </a:r>
          </a:p>
          <a:p>
            <a:pPr marL="1371600" lvl="2" indent="-4572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Bathymétrie</a:t>
            </a:r>
          </a:p>
          <a:p>
            <a:pPr marL="1371600" lvl="2" indent="-4572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Sédimentologie – turbidité</a:t>
            </a:r>
          </a:p>
          <a:p>
            <a:pPr marL="1371600" lvl="2" indent="-4572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Marée – niveau de la mer</a:t>
            </a:r>
          </a:p>
          <a:p>
            <a:pPr marL="1371600" lvl="2" indent="-4572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>
                <a:solidFill>
                  <a:schemeClr val="tx1"/>
                </a:solidFill>
                <a:latin typeface="Arial" charset="0"/>
              </a:rPr>
              <a:t>Gravimétrie – magnétisme</a:t>
            </a:r>
          </a:p>
          <a:p>
            <a:pPr marL="1371600" lvl="2" indent="-457200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Acoustique sous-marine</a:t>
            </a:r>
          </a:p>
          <a:p>
            <a:pPr marL="1371600" lvl="2" indent="-457200">
              <a:lnSpc>
                <a:spcPct val="90000"/>
              </a:lnSpc>
              <a:spcBef>
                <a:spcPts val="500"/>
              </a:spcBef>
              <a:buSzPct val="170000"/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endParaRPr lang="fr-FR" sz="1800" b="1" dirty="0">
              <a:solidFill>
                <a:srgbClr val="003399"/>
              </a:solidFill>
              <a:latin typeface="Arial" charset="0"/>
            </a:endParaRPr>
          </a:p>
          <a:p>
            <a:pPr marL="736600" lvl="1" indent="-279400" defTabSz="914400">
              <a:lnSpc>
                <a:spcPct val="90000"/>
              </a:lnSpc>
              <a:spcBef>
                <a:spcPts val="500"/>
              </a:spcBef>
              <a:buClrTx/>
              <a:buSzPct val="170000"/>
              <a:buFont typeface="Times New Roman" pitchFamily="18" charset="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 avec des collaborations multiples</a:t>
            </a:r>
          </a:p>
          <a:p>
            <a:pPr marL="1371600" lvl="2" indent="-457200" defTabSz="914400">
              <a:lnSpc>
                <a:spcPct val="90000"/>
              </a:lnSpc>
              <a:spcBef>
                <a:spcPts val="500"/>
              </a:spcBef>
              <a:buClrTx/>
              <a:buFont typeface="Wingdings" pitchFamily="2" charset="2"/>
              <a:buChar char="ü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sz="1800" dirty="0" smtClean="0">
                <a:solidFill>
                  <a:schemeClr val="tx1"/>
                </a:solidFill>
                <a:latin typeface="Arial" charset="0"/>
              </a:rPr>
              <a:t>Ifremer, Météo-France, CNRS, CNES, IUEM, universités, ENSTA,….</a:t>
            </a:r>
          </a:p>
          <a:p>
            <a:pPr lvl="2">
              <a:lnSpc>
                <a:spcPct val="90000"/>
              </a:lnSpc>
              <a:spcBef>
                <a:spcPts val="500"/>
              </a:spcBef>
              <a:buSzPct val="170000"/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endParaRPr lang="fr-FR" sz="1200" b="1" dirty="0" smtClean="0">
              <a:solidFill>
                <a:srgbClr val="003399"/>
              </a:solidFill>
              <a:latin typeface="Arial" charset="0"/>
            </a:endParaRPr>
          </a:p>
          <a:p>
            <a:pPr marL="736600" lvl="1" indent="-279400">
              <a:lnSpc>
                <a:spcPct val="90000"/>
              </a:lnSpc>
              <a:spcBef>
                <a:spcPts val="500"/>
              </a:spcBef>
              <a:buSzPct val="17000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  <a:defRPr/>
            </a:pPr>
            <a:r>
              <a:rPr lang="fr-FR" b="1" dirty="0" smtClean="0">
                <a:solidFill>
                  <a:srgbClr val="0099FF"/>
                </a:solidFill>
                <a:latin typeface="Arial" charset="0"/>
              </a:rPr>
              <a:t> </a:t>
            </a: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et une </a:t>
            </a:r>
            <a:r>
              <a:rPr lang="fr-FR" b="1" dirty="0">
                <a:solidFill>
                  <a:srgbClr val="003399"/>
                </a:solidFill>
                <a:latin typeface="Arial" charset="0"/>
              </a:rPr>
              <a:t>flotte </a:t>
            </a:r>
            <a:r>
              <a:rPr lang="fr-FR" b="1" dirty="0" smtClean="0">
                <a:solidFill>
                  <a:srgbClr val="003399"/>
                </a:solidFill>
                <a:latin typeface="Arial" charset="0"/>
              </a:rPr>
              <a:t>hydro-océanographique</a:t>
            </a:r>
            <a:endParaRPr lang="fr-FR" sz="1800" dirty="0" smtClean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0" y="4763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Contexte général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B63AC-6C01-4F59-8238-8F3EBC60A93F}" type="slidenum">
              <a:rPr lang="fr-FR"/>
              <a:pPr>
                <a:defRPr/>
              </a:pPr>
              <a:t>5</a:t>
            </a:fld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0" y="4763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Sommaire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266" y="1643521"/>
            <a:ext cx="9790113" cy="271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Blip>
                <a:blip r:embed="rId2"/>
              </a:buBlip>
            </a:pPr>
            <a:r>
              <a:rPr lang="fr-FR" altLang="fr-FR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Microsoft YaHei" pitchFamily="34" charset="-122"/>
              </a:rPr>
              <a:t> Contexte général</a:t>
            </a:r>
            <a:endParaRPr lang="fr-FR" altLang="fr-FR" b="1" dirty="0">
              <a:solidFill>
                <a:schemeClr val="bg1">
                  <a:lumMod val="65000"/>
                </a:schemeClr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rgbClr val="003399"/>
                </a:solidFill>
                <a:latin typeface="Arial" charset="0"/>
                <a:ea typeface="Microsoft YaHei" pitchFamily="34" charset="-122"/>
              </a:rPr>
              <a:t> Capacité OCO du SHOM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</a:pPr>
            <a:endParaRPr lang="fr-FR" altLang="fr-FR" b="1" dirty="0" smtClean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icrosoft YaHei" pitchFamily="34" charset="-122"/>
              </a:rPr>
              <a:t> Projet CPER Bretagne « Mer Sure »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endParaRPr lang="fr-FR" altLang="fr-FR" b="1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icrosoft YaHei" pitchFamily="34" charset="-122"/>
              </a:rPr>
              <a:t> Activités R&amp;D en modélisation océanographique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endParaRPr lang="fr-FR" altLang="fr-FR" b="1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icrosoft YaHei" pitchFamily="34" charset="-122"/>
              </a:rPr>
              <a:t> Conclusions et perspectives</a:t>
            </a:r>
            <a:endParaRPr lang="fr-FR" altLang="fr-FR" b="1" dirty="0">
              <a:solidFill>
                <a:schemeClr val="bg1">
                  <a:lumMod val="50000"/>
                </a:schemeClr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78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E79A-C31E-447D-86A4-96B063323468}" type="slidenum">
              <a:rPr lang="fr-FR"/>
              <a:pPr>
                <a:defRPr/>
              </a:pPr>
              <a:t>6</a:t>
            </a:fld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0" y="836613"/>
            <a:ext cx="10221913" cy="541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marL="736600" lvl="1" indent="-279400" defTabSz="449263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70000"/>
              <a:buFont typeface="Times New Roman" pitchFamily="18" charset="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</a:pPr>
            <a:r>
              <a:rPr lang="fr-FR" sz="2000" b="1" dirty="0" smtClean="0">
                <a:solidFill>
                  <a:srgbClr val="003399"/>
                </a:solidFill>
                <a:latin typeface="Arial" charset="0"/>
              </a:rPr>
              <a:t>1971 </a:t>
            </a:r>
            <a:r>
              <a:rPr lang="fr-FR" sz="2000" b="1" dirty="0">
                <a:solidFill>
                  <a:srgbClr val="003399"/>
                </a:solidFill>
                <a:latin typeface="Arial" charset="0"/>
              </a:rPr>
              <a:t>: </a:t>
            </a:r>
            <a:r>
              <a:rPr lang="fr-FR" sz="2000" b="1" dirty="0" smtClean="0">
                <a:solidFill>
                  <a:srgbClr val="003399"/>
                </a:solidFill>
                <a:latin typeface="Arial" charset="0"/>
              </a:rPr>
              <a:t>SHM devient SHOM </a:t>
            </a:r>
            <a:endParaRPr lang="fr-FR" sz="2000" b="1" dirty="0">
              <a:solidFill>
                <a:srgbClr val="003399"/>
              </a:solidFill>
              <a:latin typeface="Arial" charset="0"/>
            </a:endParaRPr>
          </a:p>
          <a:p>
            <a:pPr marL="736600" lvl="1" indent="-279400" defTabSz="449263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7000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</a:pPr>
            <a:r>
              <a:rPr lang="fr-FR" sz="2000" b="1" dirty="0" smtClean="0">
                <a:solidFill>
                  <a:srgbClr val="003399"/>
                </a:solidFill>
                <a:latin typeface="Arial" charset="0"/>
              </a:rPr>
              <a:t>1988 : Campagne océanographique Athena88 </a:t>
            </a:r>
          </a:p>
          <a:p>
            <a:pPr marL="736600" lvl="1" indent="-279400" defTabSz="449263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7000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</a:pPr>
            <a:r>
              <a:rPr lang="fr-FR" sz="2000" b="1" dirty="0" smtClean="0">
                <a:solidFill>
                  <a:srgbClr val="003399"/>
                </a:solidFill>
                <a:latin typeface="Arial" charset="0"/>
              </a:rPr>
              <a:t>1991 : Création du Centre d’Océanographie du SHOM</a:t>
            </a:r>
          </a:p>
          <a:p>
            <a:pPr marL="736600" lvl="1" indent="-279400" defTabSz="449263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7000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</a:pPr>
            <a:r>
              <a:rPr lang="fr-FR" sz="2000" b="1" dirty="0" smtClean="0">
                <a:solidFill>
                  <a:srgbClr val="003399"/>
                </a:solidFill>
                <a:latin typeface="Arial" charset="0"/>
              </a:rPr>
              <a:t>1995 : Chapelle </a:t>
            </a:r>
            <a:r>
              <a:rPr lang="fr-FR" sz="2000" b="1" dirty="0" err="1" smtClean="0">
                <a:solidFill>
                  <a:srgbClr val="003399"/>
                </a:solidFill>
                <a:latin typeface="Arial" charset="0"/>
              </a:rPr>
              <a:t>Aubareuil</a:t>
            </a:r>
            <a:r>
              <a:rPr lang="fr-FR" sz="2000" b="1" dirty="0" smtClean="0">
                <a:solidFill>
                  <a:srgbClr val="003399"/>
                </a:solidFill>
                <a:latin typeface="Arial" charset="0"/>
              </a:rPr>
              <a:t> </a:t>
            </a:r>
            <a:r>
              <a:rPr lang="fr-FR" sz="2000" b="1" dirty="0" smtClean="0">
                <a:solidFill>
                  <a:srgbClr val="003399"/>
                </a:solidFill>
                <a:latin typeface="Arial" charset="0"/>
                <a:sym typeface="Wingdings" pitchFamily="2" charset="2"/>
              </a:rPr>
              <a:t></a:t>
            </a:r>
            <a:r>
              <a:rPr lang="fr-FR" sz="2000" b="1" dirty="0" smtClean="0">
                <a:solidFill>
                  <a:srgbClr val="003399"/>
                </a:solidFill>
                <a:latin typeface="Arial" charset="0"/>
              </a:rPr>
              <a:t> MERCATOR Océan</a:t>
            </a:r>
            <a:endParaRPr lang="fr-FR" sz="2000" dirty="0">
              <a:latin typeface="Arial" charset="0"/>
            </a:endParaRPr>
          </a:p>
          <a:p>
            <a:pPr marL="736600" lvl="1" indent="-279400" defTabSz="449263">
              <a:spcBef>
                <a:spcPts val="500"/>
              </a:spcBef>
              <a:spcAft>
                <a:spcPts val="500"/>
              </a:spcAft>
              <a:buClr>
                <a:srgbClr val="000000"/>
              </a:buClr>
              <a:buSzPct val="170000"/>
              <a:buFont typeface="Times New Roman" pitchFamily="18" charset="0"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</a:pPr>
            <a:r>
              <a:rPr lang="fr-FR" sz="2000" b="1" dirty="0" smtClean="0">
                <a:solidFill>
                  <a:srgbClr val="003399"/>
                </a:solidFill>
                <a:latin typeface="Arial" charset="0"/>
              </a:rPr>
              <a:t>1997 </a:t>
            </a:r>
            <a:r>
              <a:rPr lang="fr-FR" sz="2000" b="1" dirty="0">
                <a:solidFill>
                  <a:srgbClr val="003399"/>
                </a:solidFill>
                <a:latin typeface="Arial" charset="0"/>
              </a:rPr>
              <a:t>: </a:t>
            </a:r>
            <a:r>
              <a:rPr lang="fr-FR" sz="2000" b="1" dirty="0" smtClean="0">
                <a:solidFill>
                  <a:srgbClr val="003399"/>
                </a:solidFill>
                <a:latin typeface="Arial" charset="0"/>
              </a:rPr>
              <a:t>Mise </a:t>
            </a:r>
            <a:r>
              <a:rPr lang="fr-FR" sz="2000" b="1" dirty="0">
                <a:solidFill>
                  <a:srgbClr val="003399"/>
                </a:solidFill>
                <a:latin typeface="Arial" charset="0"/>
              </a:rPr>
              <a:t>en service </a:t>
            </a:r>
            <a:r>
              <a:rPr lang="fr-FR" sz="2000" b="1" dirty="0" smtClean="0">
                <a:solidFill>
                  <a:srgbClr val="003399"/>
                </a:solidFill>
                <a:latin typeface="Arial" charset="0"/>
              </a:rPr>
              <a:t>de la 1</a:t>
            </a:r>
            <a:r>
              <a:rPr lang="fr-FR" sz="2000" b="1" baseline="30000" dirty="0" smtClean="0">
                <a:solidFill>
                  <a:srgbClr val="003399"/>
                </a:solidFill>
                <a:latin typeface="Arial" charset="0"/>
              </a:rPr>
              <a:t>ère</a:t>
            </a:r>
            <a:r>
              <a:rPr lang="fr-FR" sz="2000" b="1" dirty="0" smtClean="0">
                <a:solidFill>
                  <a:srgbClr val="003399"/>
                </a:solidFill>
                <a:latin typeface="Arial" charset="0"/>
              </a:rPr>
              <a:t> version de SOAP</a:t>
            </a:r>
            <a:endParaRPr lang="fr-FR" sz="2000" dirty="0">
              <a:latin typeface="Arial" charset="0"/>
            </a:endParaRP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0" y="4763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Quelques dates clés</a:t>
            </a:r>
          </a:p>
        </p:txBody>
      </p:sp>
      <p:grpSp>
        <p:nvGrpSpPr>
          <p:cNvPr id="9221" name="Groupe 3"/>
          <p:cNvGrpSpPr>
            <a:grpSpLocks/>
          </p:cNvGrpSpPr>
          <p:nvPr/>
        </p:nvGrpSpPr>
        <p:grpSpPr bwMode="auto">
          <a:xfrm>
            <a:off x="647467" y="2939648"/>
            <a:ext cx="2089150" cy="2262188"/>
            <a:chOff x="647700" y="3387725"/>
            <a:chExt cx="2089150" cy="2262188"/>
          </a:xfrm>
        </p:grpSpPr>
        <p:grpSp>
          <p:nvGrpSpPr>
            <p:cNvPr id="9280" name="Group 5"/>
            <p:cNvGrpSpPr>
              <a:grpSpLocks/>
            </p:cNvGrpSpPr>
            <p:nvPr/>
          </p:nvGrpSpPr>
          <p:grpSpPr bwMode="auto">
            <a:xfrm>
              <a:off x="723900" y="3387725"/>
              <a:ext cx="2012950" cy="2262188"/>
              <a:chOff x="4224" y="2289"/>
              <a:chExt cx="1164" cy="1403"/>
            </a:xfrm>
          </p:grpSpPr>
          <p:pic>
            <p:nvPicPr>
              <p:cNvPr id="9282" name="Picture 6" descr="theatre_P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74" t="70789" r="55562" b="5765"/>
              <a:stretch>
                <a:fillRect/>
              </a:stretch>
            </p:blipFill>
            <p:spPr bwMode="auto">
              <a:xfrm>
                <a:off x="4433" y="2289"/>
                <a:ext cx="955" cy="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83" name="AutoShape 7"/>
              <p:cNvSpPr>
                <a:spLocks noChangeArrowheads="1"/>
              </p:cNvSpPr>
              <p:nvPr/>
            </p:nvSpPr>
            <p:spPr bwMode="auto">
              <a:xfrm>
                <a:off x="4224" y="3309"/>
                <a:ext cx="495" cy="383"/>
              </a:xfrm>
              <a:prstGeom prst="cube">
                <a:avLst>
                  <a:gd name="adj" fmla="val 30907"/>
                </a:avLst>
              </a:prstGeom>
              <a:solidFill>
                <a:srgbClr val="FFCC66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lnSpc>
                    <a:spcPct val="90000"/>
                  </a:lnSpc>
                  <a:spcBef>
                    <a:spcPct val="20000"/>
                  </a:spcBef>
                  <a:buSzPct val="70000"/>
                  <a:buFont typeface="Wingdings" pitchFamily="2" charset="2"/>
                  <a:buNone/>
                </a:pPr>
                <a:endParaRPr lang="fr-FR" sz="2000" b="1" i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284" name="Text Box 8"/>
              <p:cNvSpPr txBox="1">
                <a:spLocks noChangeArrowheads="1"/>
              </p:cNvSpPr>
              <p:nvPr/>
            </p:nvSpPr>
            <p:spPr bwMode="auto">
              <a:xfrm>
                <a:off x="4341" y="3465"/>
                <a:ext cx="222" cy="1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sz="1000" b="1">
                    <a:solidFill>
                      <a:srgbClr val="000000"/>
                    </a:solidFill>
                    <a:latin typeface="Arial" charset="0"/>
                  </a:rPr>
                  <a:t>QG</a:t>
                </a:r>
                <a:endParaRPr lang="en-GB" sz="1000" b="1">
                  <a:solidFill>
                    <a:srgbClr val="808080"/>
                  </a:solidFill>
                </a:endParaRPr>
              </a:p>
            </p:txBody>
          </p:sp>
          <p:sp>
            <p:nvSpPr>
              <p:cNvPr id="9285" name="Freeform 9"/>
              <p:cNvSpPr>
                <a:spLocks/>
              </p:cNvSpPr>
              <p:nvPr/>
            </p:nvSpPr>
            <p:spPr bwMode="auto">
              <a:xfrm>
                <a:off x="4236" y="3430"/>
                <a:ext cx="273" cy="262"/>
              </a:xfrm>
              <a:custGeom>
                <a:avLst/>
                <a:gdLst>
                  <a:gd name="T0" fmla="*/ 0 w 561"/>
                  <a:gd name="T1" fmla="*/ 0 h 574"/>
                  <a:gd name="T2" fmla="*/ 0 w 561"/>
                  <a:gd name="T3" fmla="*/ 0 h 574"/>
                  <a:gd name="T4" fmla="*/ 0 w 561"/>
                  <a:gd name="T5" fmla="*/ 0 h 574"/>
                  <a:gd name="T6" fmla="*/ 0 w 561"/>
                  <a:gd name="T7" fmla="*/ 0 h 574"/>
                  <a:gd name="T8" fmla="*/ 0 w 561"/>
                  <a:gd name="T9" fmla="*/ 0 h 574"/>
                  <a:gd name="T10" fmla="*/ 0 w 561"/>
                  <a:gd name="T11" fmla="*/ 0 h 574"/>
                  <a:gd name="T12" fmla="*/ 0 w 561"/>
                  <a:gd name="T13" fmla="*/ 0 h 574"/>
                  <a:gd name="T14" fmla="*/ 0 w 561"/>
                  <a:gd name="T15" fmla="*/ 0 h 574"/>
                  <a:gd name="T16" fmla="*/ 0 w 561"/>
                  <a:gd name="T17" fmla="*/ 0 h 574"/>
                  <a:gd name="T18" fmla="*/ 0 w 561"/>
                  <a:gd name="T19" fmla="*/ 0 h 574"/>
                  <a:gd name="T20" fmla="*/ 0 w 561"/>
                  <a:gd name="T21" fmla="*/ 0 h 574"/>
                  <a:gd name="T22" fmla="*/ 0 w 561"/>
                  <a:gd name="T23" fmla="*/ 0 h 574"/>
                  <a:gd name="T24" fmla="*/ 0 w 561"/>
                  <a:gd name="T25" fmla="*/ 0 h 574"/>
                  <a:gd name="T26" fmla="*/ 0 w 561"/>
                  <a:gd name="T27" fmla="*/ 0 h 574"/>
                  <a:gd name="T28" fmla="*/ 0 w 561"/>
                  <a:gd name="T29" fmla="*/ 0 h 574"/>
                  <a:gd name="T30" fmla="*/ 0 w 561"/>
                  <a:gd name="T31" fmla="*/ 0 h 574"/>
                  <a:gd name="T32" fmla="*/ 0 w 561"/>
                  <a:gd name="T33" fmla="*/ 0 h 574"/>
                  <a:gd name="T34" fmla="*/ 0 w 561"/>
                  <a:gd name="T35" fmla="*/ 0 h 574"/>
                  <a:gd name="T36" fmla="*/ 0 w 561"/>
                  <a:gd name="T37" fmla="*/ 0 h 574"/>
                  <a:gd name="T38" fmla="*/ 0 w 561"/>
                  <a:gd name="T39" fmla="*/ 0 h 574"/>
                  <a:gd name="T40" fmla="*/ 0 w 561"/>
                  <a:gd name="T41" fmla="*/ 0 h 57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61" h="574">
                    <a:moveTo>
                      <a:pt x="285" y="0"/>
                    </a:moveTo>
                    <a:cubicBezTo>
                      <a:pt x="262" y="16"/>
                      <a:pt x="254" y="51"/>
                      <a:pt x="231" y="69"/>
                    </a:cubicBezTo>
                    <a:cubicBezTo>
                      <a:pt x="205" y="90"/>
                      <a:pt x="160" y="93"/>
                      <a:pt x="129" y="102"/>
                    </a:cubicBezTo>
                    <a:cubicBezTo>
                      <a:pt x="107" y="108"/>
                      <a:pt x="71" y="110"/>
                      <a:pt x="51" y="123"/>
                    </a:cubicBezTo>
                    <a:cubicBezTo>
                      <a:pt x="48" y="125"/>
                      <a:pt x="45" y="127"/>
                      <a:pt x="42" y="129"/>
                    </a:cubicBezTo>
                    <a:cubicBezTo>
                      <a:pt x="39" y="130"/>
                      <a:pt x="36" y="130"/>
                      <a:pt x="33" y="132"/>
                    </a:cubicBezTo>
                    <a:cubicBezTo>
                      <a:pt x="27" y="136"/>
                      <a:pt x="15" y="144"/>
                      <a:pt x="15" y="144"/>
                    </a:cubicBezTo>
                    <a:cubicBezTo>
                      <a:pt x="1" y="165"/>
                      <a:pt x="5" y="155"/>
                      <a:pt x="0" y="171"/>
                    </a:cubicBezTo>
                    <a:cubicBezTo>
                      <a:pt x="5" y="221"/>
                      <a:pt x="21" y="241"/>
                      <a:pt x="57" y="273"/>
                    </a:cubicBezTo>
                    <a:cubicBezTo>
                      <a:pt x="63" y="279"/>
                      <a:pt x="70" y="284"/>
                      <a:pt x="75" y="291"/>
                    </a:cubicBezTo>
                    <a:cubicBezTo>
                      <a:pt x="77" y="294"/>
                      <a:pt x="78" y="297"/>
                      <a:pt x="81" y="300"/>
                    </a:cubicBezTo>
                    <a:cubicBezTo>
                      <a:pt x="112" y="331"/>
                      <a:pt x="154" y="359"/>
                      <a:pt x="192" y="378"/>
                    </a:cubicBezTo>
                    <a:cubicBezTo>
                      <a:pt x="214" y="389"/>
                      <a:pt x="237" y="399"/>
                      <a:pt x="258" y="411"/>
                    </a:cubicBezTo>
                    <a:cubicBezTo>
                      <a:pt x="258" y="411"/>
                      <a:pt x="280" y="426"/>
                      <a:pt x="285" y="429"/>
                    </a:cubicBezTo>
                    <a:cubicBezTo>
                      <a:pt x="291" y="433"/>
                      <a:pt x="303" y="441"/>
                      <a:pt x="303" y="441"/>
                    </a:cubicBezTo>
                    <a:cubicBezTo>
                      <a:pt x="319" y="464"/>
                      <a:pt x="349" y="470"/>
                      <a:pt x="372" y="483"/>
                    </a:cubicBezTo>
                    <a:cubicBezTo>
                      <a:pt x="403" y="500"/>
                      <a:pt x="379" y="491"/>
                      <a:pt x="399" y="498"/>
                    </a:cubicBezTo>
                    <a:cubicBezTo>
                      <a:pt x="412" y="511"/>
                      <a:pt x="432" y="523"/>
                      <a:pt x="450" y="528"/>
                    </a:cubicBezTo>
                    <a:cubicBezTo>
                      <a:pt x="458" y="533"/>
                      <a:pt x="492" y="553"/>
                      <a:pt x="498" y="555"/>
                    </a:cubicBezTo>
                    <a:cubicBezTo>
                      <a:pt x="510" y="558"/>
                      <a:pt x="533" y="562"/>
                      <a:pt x="543" y="567"/>
                    </a:cubicBezTo>
                    <a:cubicBezTo>
                      <a:pt x="557" y="574"/>
                      <a:pt x="551" y="573"/>
                      <a:pt x="561" y="573"/>
                    </a:cubicBez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9286" name="Group 10"/>
              <p:cNvGrpSpPr>
                <a:grpSpLocks/>
              </p:cNvGrpSpPr>
              <p:nvPr/>
            </p:nvGrpSpPr>
            <p:grpSpPr bwMode="auto">
              <a:xfrm>
                <a:off x="4480" y="2747"/>
                <a:ext cx="282" cy="647"/>
                <a:chOff x="4480" y="2747"/>
                <a:chExt cx="282" cy="647"/>
              </a:xfrm>
            </p:grpSpPr>
            <p:sp>
              <p:nvSpPr>
                <p:cNvPr id="9287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4508" y="2774"/>
                  <a:ext cx="229" cy="58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88" name="AutoShape 12"/>
                <p:cNvSpPr>
                  <a:spLocks noChangeArrowheads="1"/>
                </p:cNvSpPr>
                <p:nvPr/>
              </p:nvSpPr>
              <p:spPr bwMode="auto">
                <a:xfrm>
                  <a:off x="4715" y="2747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89" name="AutoShape 13"/>
                <p:cNvSpPr>
                  <a:spLocks noChangeArrowheads="1"/>
                </p:cNvSpPr>
                <p:nvPr/>
              </p:nvSpPr>
              <p:spPr bwMode="auto">
                <a:xfrm>
                  <a:off x="4480" y="3353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  <p:sp>
          <p:nvSpPr>
            <p:cNvPr id="9281" name="Text Box 15"/>
            <p:cNvSpPr txBox="1">
              <a:spLocks noChangeArrowheads="1"/>
            </p:cNvSpPr>
            <p:nvPr/>
          </p:nvSpPr>
          <p:spPr bwMode="auto">
            <a:xfrm>
              <a:off x="647700" y="3476625"/>
              <a:ext cx="90646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sz="1200" b="1" i="1">
                  <a:solidFill>
                    <a:srgbClr val="990000"/>
                  </a:solidFill>
                </a:rPr>
                <a:t>SOAP-1</a:t>
              </a:r>
            </a:p>
          </p:txBody>
        </p:sp>
      </p:grpSp>
      <p:grpSp>
        <p:nvGrpSpPr>
          <p:cNvPr id="9222" name="Groupe 68"/>
          <p:cNvGrpSpPr>
            <a:grpSpLocks/>
          </p:cNvGrpSpPr>
          <p:nvPr/>
        </p:nvGrpSpPr>
        <p:grpSpPr bwMode="auto">
          <a:xfrm>
            <a:off x="3112854" y="2919011"/>
            <a:ext cx="2981325" cy="2409825"/>
            <a:chOff x="3410407" y="3396585"/>
            <a:chExt cx="2981325" cy="2409825"/>
          </a:xfrm>
        </p:grpSpPr>
        <p:sp>
          <p:nvSpPr>
            <p:cNvPr id="9252" name="Text Box 14"/>
            <p:cNvSpPr txBox="1">
              <a:spLocks noChangeArrowheads="1"/>
            </p:cNvSpPr>
            <p:nvPr/>
          </p:nvSpPr>
          <p:spPr bwMode="auto">
            <a:xfrm>
              <a:off x="3410407" y="3544601"/>
              <a:ext cx="782638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sz="1200" b="1" i="1">
                  <a:solidFill>
                    <a:srgbClr val="990000"/>
                  </a:solidFill>
                </a:rPr>
                <a:t>SOAP-2</a:t>
              </a:r>
            </a:p>
          </p:txBody>
        </p:sp>
        <p:grpSp>
          <p:nvGrpSpPr>
            <p:cNvPr id="9253" name="Group 17"/>
            <p:cNvGrpSpPr>
              <a:grpSpLocks/>
            </p:cNvGrpSpPr>
            <p:nvPr/>
          </p:nvGrpSpPr>
          <p:grpSpPr bwMode="auto">
            <a:xfrm>
              <a:off x="3410407" y="3396585"/>
              <a:ext cx="2981325" cy="2409825"/>
              <a:chOff x="3780" y="2297"/>
              <a:chExt cx="1767" cy="1518"/>
            </a:xfrm>
          </p:grpSpPr>
          <p:sp>
            <p:nvSpPr>
              <p:cNvPr id="9254" name="AutoShape 18"/>
              <p:cNvSpPr>
                <a:spLocks noChangeArrowheads="1"/>
              </p:cNvSpPr>
              <p:nvPr/>
            </p:nvSpPr>
            <p:spPr bwMode="auto">
              <a:xfrm>
                <a:off x="3780" y="3145"/>
                <a:ext cx="563" cy="361"/>
              </a:xfrm>
              <a:prstGeom prst="cube">
                <a:avLst>
                  <a:gd name="adj" fmla="val 41667"/>
                </a:avLst>
              </a:prstGeom>
              <a:solidFill>
                <a:srgbClr val="FFCC66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lnSpc>
                    <a:spcPct val="90000"/>
                  </a:lnSpc>
                  <a:spcBef>
                    <a:spcPct val="20000"/>
                  </a:spcBef>
                  <a:buSzPct val="70000"/>
                  <a:buFont typeface="Wingdings" pitchFamily="2" charset="2"/>
                  <a:buNone/>
                </a:pPr>
                <a:endParaRPr lang="fr-FR" sz="2000" b="1" i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255" name="AutoShape 19"/>
              <p:cNvSpPr>
                <a:spLocks noChangeArrowheads="1"/>
              </p:cNvSpPr>
              <p:nvPr/>
            </p:nvSpPr>
            <p:spPr bwMode="auto">
              <a:xfrm>
                <a:off x="3780" y="3059"/>
                <a:ext cx="563" cy="205"/>
              </a:xfrm>
              <a:prstGeom prst="cube">
                <a:avLst>
                  <a:gd name="adj" fmla="val 67227"/>
                </a:avLst>
              </a:prstGeom>
              <a:solidFill>
                <a:srgbClr val="9DFFEC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lnSpc>
                    <a:spcPct val="90000"/>
                  </a:lnSpc>
                  <a:spcBef>
                    <a:spcPct val="20000"/>
                  </a:spcBef>
                  <a:buSzPct val="70000"/>
                  <a:buFont typeface="Wingdings" pitchFamily="2" charset="2"/>
                  <a:buNone/>
                </a:pPr>
                <a:endParaRPr lang="fr-FR" sz="2000" b="1" i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256" name="Freeform 20"/>
              <p:cNvSpPr>
                <a:spLocks/>
              </p:cNvSpPr>
              <p:nvPr/>
            </p:nvSpPr>
            <p:spPr bwMode="auto">
              <a:xfrm>
                <a:off x="3794" y="3199"/>
                <a:ext cx="308" cy="307"/>
              </a:xfrm>
              <a:custGeom>
                <a:avLst/>
                <a:gdLst>
                  <a:gd name="T0" fmla="*/ 0 w 1208"/>
                  <a:gd name="T1" fmla="*/ 0 h 1536"/>
                  <a:gd name="T2" fmla="*/ 0 w 1208"/>
                  <a:gd name="T3" fmla="*/ 0 h 1536"/>
                  <a:gd name="T4" fmla="*/ 0 w 1208"/>
                  <a:gd name="T5" fmla="*/ 0 h 1536"/>
                  <a:gd name="T6" fmla="*/ 0 w 1208"/>
                  <a:gd name="T7" fmla="*/ 0 h 1536"/>
                  <a:gd name="T8" fmla="*/ 0 w 1208"/>
                  <a:gd name="T9" fmla="*/ 0 h 1536"/>
                  <a:gd name="T10" fmla="*/ 0 w 1208"/>
                  <a:gd name="T11" fmla="*/ 0 h 1536"/>
                  <a:gd name="T12" fmla="*/ 0 w 1208"/>
                  <a:gd name="T13" fmla="*/ 0 h 1536"/>
                  <a:gd name="T14" fmla="*/ 0 w 1208"/>
                  <a:gd name="T15" fmla="*/ 0 h 1536"/>
                  <a:gd name="T16" fmla="*/ 0 w 1208"/>
                  <a:gd name="T17" fmla="*/ 0 h 1536"/>
                  <a:gd name="T18" fmla="*/ 0 w 1208"/>
                  <a:gd name="T19" fmla="*/ 0 h 1536"/>
                  <a:gd name="T20" fmla="*/ 0 w 1208"/>
                  <a:gd name="T21" fmla="*/ 0 h 1536"/>
                  <a:gd name="T22" fmla="*/ 0 w 1208"/>
                  <a:gd name="T23" fmla="*/ 0 h 1536"/>
                  <a:gd name="T24" fmla="*/ 0 w 1208"/>
                  <a:gd name="T25" fmla="*/ 0 h 1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08" h="1536">
                    <a:moveTo>
                      <a:pt x="392" y="0"/>
                    </a:moveTo>
                    <a:cubicBezTo>
                      <a:pt x="436" y="76"/>
                      <a:pt x="480" y="152"/>
                      <a:pt x="488" y="192"/>
                    </a:cubicBezTo>
                    <a:cubicBezTo>
                      <a:pt x="496" y="232"/>
                      <a:pt x="488" y="224"/>
                      <a:pt x="440" y="240"/>
                    </a:cubicBezTo>
                    <a:cubicBezTo>
                      <a:pt x="392" y="256"/>
                      <a:pt x="256" y="272"/>
                      <a:pt x="200" y="288"/>
                    </a:cubicBezTo>
                    <a:cubicBezTo>
                      <a:pt x="144" y="304"/>
                      <a:pt x="136" y="312"/>
                      <a:pt x="104" y="336"/>
                    </a:cubicBezTo>
                    <a:cubicBezTo>
                      <a:pt x="72" y="360"/>
                      <a:pt x="16" y="400"/>
                      <a:pt x="8" y="432"/>
                    </a:cubicBezTo>
                    <a:cubicBezTo>
                      <a:pt x="0" y="464"/>
                      <a:pt x="40" y="496"/>
                      <a:pt x="56" y="528"/>
                    </a:cubicBezTo>
                    <a:cubicBezTo>
                      <a:pt x="72" y="560"/>
                      <a:pt x="72" y="576"/>
                      <a:pt x="104" y="624"/>
                    </a:cubicBezTo>
                    <a:cubicBezTo>
                      <a:pt x="136" y="672"/>
                      <a:pt x="176" y="744"/>
                      <a:pt x="248" y="816"/>
                    </a:cubicBezTo>
                    <a:cubicBezTo>
                      <a:pt x="320" y="888"/>
                      <a:pt x="448" y="984"/>
                      <a:pt x="536" y="1056"/>
                    </a:cubicBezTo>
                    <a:cubicBezTo>
                      <a:pt x="624" y="1128"/>
                      <a:pt x="688" y="1184"/>
                      <a:pt x="776" y="1248"/>
                    </a:cubicBezTo>
                    <a:cubicBezTo>
                      <a:pt x="864" y="1312"/>
                      <a:pt x="992" y="1392"/>
                      <a:pt x="1064" y="1440"/>
                    </a:cubicBezTo>
                    <a:cubicBezTo>
                      <a:pt x="1136" y="1488"/>
                      <a:pt x="1184" y="1520"/>
                      <a:pt x="1208" y="1536"/>
                    </a:cubicBezTo>
                  </a:path>
                </a:pathLst>
              </a:custGeom>
              <a:noFill/>
              <a:ln w="381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57" name="Text Box 21"/>
              <p:cNvSpPr txBox="1">
                <a:spLocks noChangeArrowheads="1"/>
              </p:cNvSpPr>
              <p:nvPr/>
            </p:nvSpPr>
            <p:spPr bwMode="auto">
              <a:xfrm>
                <a:off x="3936" y="3290"/>
                <a:ext cx="227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sz="1000" b="1">
                    <a:solidFill>
                      <a:srgbClr val="000000"/>
                    </a:solidFill>
                    <a:latin typeface="Arial" charset="0"/>
                  </a:rPr>
                  <a:t>QG</a:t>
                </a:r>
                <a:endParaRPr lang="en-GB" sz="1000" b="1">
                  <a:solidFill>
                    <a:srgbClr val="808080"/>
                  </a:solidFill>
                </a:endParaRPr>
              </a:p>
            </p:txBody>
          </p:sp>
          <p:sp>
            <p:nvSpPr>
              <p:cNvPr id="9258" name="Text Box 22"/>
              <p:cNvSpPr txBox="1">
                <a:spLocks noChangeArrowheads="1"/>
              </p:cNvSpPr>
              <p:nvPr/>
            </p:nvSpPr>
            <p:spPr bwMode="auto">
              <a:xfrm>
                <a:off x="3842" y="3045"/>
                <a:ext cx="253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sz="1000" b="1">
                    <a:solidFill>
                      <a:srgbClr val="000000"/>
                    </a:solidFill>
                    <a:latin typeface="Arial" charset="0"/>
                  </a:rPr>
                  <a:t>F1D</a:t>
                </a:r>
                <a:endParaRPr lang="en-GB" sz="1000" b="1">
                  <a:solidFill>
                    <a:srgbClr val="808080"/>
                  </a:solidFill>
                </a:endParaRPr>
              </a:p>
            </p:txBody>
          </p:sp>
          <p:pic>
            <p:nvPicPr>
              <p:cNvPr id="9259" name="Picture 23" descr="theatre_P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56" t="71259" r="54117" b="5107"/>
              <a:stretch>
                <a:fillRect/>
              </a:stretch>
            </p:blipFill>
            <p:spPr bwMode="auto">
              <a:xfrm>
                <a:off x="4125" y="2297"/>
                <a:ext cx="1009" cy="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260" name="Group 24"/>
              <p:cNvGrpSpPr>
                <a:grpSpLocks/>
              </p:cNvGrpSpPr>
              <p:nvPr/>
            </p:nvGrpSpPr>
            <p:grpSpPr bwMode="auto">
              <a:xfrm>
                <a:off x="4072" y="2771"/>
                <a:ext cx="402" cy="383"/>
                <a:chOff x="4480" y="2747"/>
                <a:chExt cx="282" cy="647"/>
              </a:xfrm>
            </p:grpSpPr>
            <p:sp>
              <p:nvSpPr>
                <p:cNvPr id="9277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4508" y="2774"/>
                  <a:ext cx="229" cy="58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78" name="AutoShape 26"/>
                <p:cNvSpPr>
                  <a:spLocks noChangeArrowheads="1"/>
                </p:cNvSpPr>
                <p:nvPr/>
              </p:nvSpPr>
              <p:spPr bwMode="auto">
                <a:xfrm>
                  <a:off x="4715" y="2747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79" name="AutoShape 27"/>
                <p:cNvSpPr>
                  <a:spLocks noChangeArrowheads="1"/>
                </p:cNvSpPr>
                <p:nvPr/>
              </p:nvSpPr>
              <p:spPr bwMode="auto">
                <a:xfrm>
                  <a:off x="4480" y="3353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9261" name="AutoShape 28"/>
              <p:cNvSpPr>
                <a:spLocks noChangeArrowheads="1"/>
              </p:cNvSpPr>
              <p:nvPr/>
            </p:nvSpPr>
            <p:spPr bwMode="auto">
              <a:xfrm>
                <a:off x="4301" y="3465"/>
                <a:ext cx="547" cy="350"/>
              </a:xfrm>
              <a:prstGeom prst="cube">
                <a:avLst>
                  <a:gd name="adj" fmla="val 41667"/>
                </a:avLst>
              </a:prstGeom>
              <a:solidFill>
                <a:srgbClr val="99CCFF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CCCCFF"/>
                  </a:solidFill>
                </a:endParaRPr>
              </a:p>
            </p:txBody>
          </p:sp>
          <p:sp>
            <p:nvSpPr>
              <p:cNvPr id="9262" name="AutoShape 29"/>
              <p:cNvSpPr>
                <a:spLocks noChangeArrowheads="1"/>
              </p:cNvSpPr>
              <p:nvPr/>
            </p:nvSpPr>
            <p:spPr bwMode="auto">
              <a:xfrm>
                <a:off x="4301" y="3382"/>
                <a:ext cx="547" cy="199"/>
              </a:xfrm>
              <a:prstGeom prst="cube">
                <a:avLst>
                  <a:gd name="adj" fmla="val 67227"/>
                </a:avLst>
              </a:prstGeom>
              <a:solidFill>
                <a:srgbClr val="9DFFEC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lnSpc>
                    <a:spcPct val="90000"/>
                  </a:lnSpc>
                  <a:spcBef>
                    <a:spcPct val="20000"/>
                  </a:spcBef>
                  <a:buSzPct val="70000"/>
                  <a:buFont typeface="Wingdings" pitchFamily="2" charset="2"/>
                  <a:buNone/>
                </a:pPr>
                <a:endParaRPr lang="fr-FR" sz="2000" b="1" i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263" name="Freeform 30"/>
              <p:cNvSpPr>
                <a:spLocks/>
              </p:cNvSpPr>
              <p:nvPr/>
            </p:nvSpPr>
            <p:spPr bwMode="auto">
              <a:xfrm>
                <a:off x="4314" y="3518"/>
                <a:ext cx="300" cy="297"/>
              </a:xfrm>
              <a:custGeom>
                <a:avLst/>
                <a:gdLst>
                  <a:gd name="T0" fmla="*/ 0 w 1208"/>
                  <a:gd name="T1" fmla="*/ 0 h 1536"/>
                  <a:gd name="T2" fmla="*/ 0 w 1208"/>
                  <a:gd name="T3" fmla="*/ 0 h 1536"/>
                  <a:gd name="T4" fmla="*/ 0 w 1208"/>
                  <a:gd name="T5" fmla="*/ 0 h 1536"/>
                  <a:gd name="T6" fmla="*/ 0 w 1208"/>
                  <a:gd name="T7" fmla="*/ 0 h 1536"/>
                  <a:gd name="T8" fmla="*/ 0 w 1208"/>
                  <a:gd name="T9" fmla="*/ 0 h 1536"/>
                  <a:gd name="T10" fmla="*/ 0 w 1208"/>
                  <a:gd name="T11" fmla="*/ 0 h 1536"/>
                  <a:gd name="T12" fmla="*/ 0 w 1208"/>
                  <a:gd name="T13" fmla="*/ 0 h 1536"/>
                  <a:gd name="T14" fmla="*/ 0 w 1208"/>
                  <a:gd name="T15" fmla="*/ 0 h 1536"/>
                  <a:gd name="T16" fmla="*/ 0 w 1208"/>
                  <a:gd name="T17" fmla="*/ 0 h 1536"/>
                  <a:gd name="T18" fmla="*/ 0 w 1208"/>
                  <a:gd name="T19" fmla="*/ 0 h 1536"/>
                  <a:gd name="T20" fmla="*/ 0 w 1208"/>
                  <a:gd name="T21" fmla="*/ 0 h 1536"/>
                  <a:gd name="T22" fmla="*/ 0 w 1208"/>
                  <a:gd name="T23" fmla="*/ 0 h 1536"/>
                  <a:gd name="T24" fmla="*/ 0 w 1208"/>
                  <a:gd name="T25" fmla="*/ 0 h 1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08" h="1536">
                    <a:moveTo>
                      <a:pt x="392" y="0"/>
                    </a:moveTo>
                    <a:cubicBezTo>
                      <a:pt x="436" y="76"/>
                      <a:pt x="480" y="152"/>
                      <a:pt x="488" y="192"/>
                    </a:cubicBezTo>
                    <a:cubicBezTo>
                      <a:pt x="496" y="232"/>
                      <a:pt x="488" y="224"/>
                      <a:pt x="440" y="240"/>
                    </a:cubicBezTo>
                    <a:cubicBezTo>
                      <a:pt x="392" y="256"/>
                      <a:pt x="256" y="272"/>
                      <a:pt x="200" y="288"/>
                    </a:cubicBezTo>
                    <a:cubicBezTo>
                      <a:pt x="144" y="304"/>
                      <a:pt x="136" y="312"/>
                      <a:pt x="104" y="336"/>
                    </a:cubicBezTo>
                    <a:cubicBezTo>
                      <a:pt x="72" y="360"/>
                      <a:pt x="16" y="400"/>
                      <a:pt x="8" y="432"/>
                    </a:cubicBezTo>
                    <a:cubicBezTo>
                      <a:pt x="0" y="464"/>
                      <a:pt x="40" y="496"/>
                      <a:pt x="56" y="528"/>
                    </a:cubicBezTo>
                    <a:cubicBezTo>
                      <a:pt x="72" y="560"/>
                      <a:pt x="72" y="576"/>
                      <a:pt x="104" y="624"/>
                    </a:cubicBezTo>
                    <a:cubicBezTo>
                      <a:pt x="136" y="672"/>
                      <a:pt x="176" y="744"/>
                      <a:pt x="248" y="816"/>
                    </a:cubicBezTo>
                    <a:cubicBezTo>
                      <a:pt x="320" y="888"/>
                      <a:pt x="448" y="984"/>
                      <a:pt x="536" y="1056"/>
                    </a:cubicBezTo>
                    <a:cubicBezTo>
                      <a:pt x="624" y="1128"/>
                      <a:pt x="688" y="1184"/>
                      <a:pt x="776" y="1248"/>
                    </a:cubicBezTo>
                    <a:cubicBezTo>
                      <a:pt x="864" y="1312"/>
                      <a:pt x="992" y="1392"/>
                      <a:pt x="1064" y="1440"/>
                    </a:cubicBezTo>
                    <a:cubicBezTo>
                      <a:pt x="1136" y="1488"/>
                      <a:pt x="1184" y="1520"/>
                      <a:pt x="1208" y="1536"/>
                    </a:cubicBezTo>
                  </a:path>
                </a:pathLst>
              </a:custGeom>
              <a:noFill/>
              <a:ln w="381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64" name="Text Box 31"/>
              <p:cNvSpPr txBox="1">
                <a:spLocks noChangeArrowheads="1"/>
              </p:cNvSpPr>
              <p:nvPr/>
            </p:nvSpPr>
            <p:spPr bwMode="auto">
              <a:xfrm>
                <a:off x="4449" y="3590"/>
                <a:ext cx="274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sz="1000" b="1" dirty="0" err="1">
                    <a:solidFill>
                      <a:srgbClr val="000000"/>
                    </a:solidFill>
                    <a:latin typeface="Arial" charset="0"/>
                  </a:rPr>
                  <a:t>Clim</a:t>
                </a:r>
                <a:endParaRPr lang="en-GB" sz="1000" b="1" dirty="0">
                  <a:solidFill>
                    <a:srgbClr val="808080"/>
                  </a:solidFill>
                </a:endParaRPr>
              </a:p>
            </p:txBody>
          </p:sp>
          <p:grpSp>
            <p:nvGrpSpPr>
              <p:cNvPr id="9265" name="Group 32"/>
              <p:cNvGrpSpPr>
                <a:grpSpLocks/>
              </p:cNvGrpSpPr>
              <p:nvPr/>
            </p:nvGrpSpPr>
            <p:grpSpPr bwMode="auto">
              <a:xfrm>
                <a:off x="4472" y="2799"/>
                <a:ext cx="216" cy="677"/>
                <a:chOff x="4480" y="2747"/>
                <a:chExt cx="282" cy="647"/>
              </a:xfrm>
            </p:grpSpPr>
            <p:sp>
              <p:nvSpPr>
                <p:cNvPr id="9274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4508" y="2774"/>
                  <a:ext cx="229" cy="58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75" name="AutoShape 34"/>
                <p:cNvSpPr>
                  <a:spLocks noChangeArrowheads="1"/>
                </p:cNvSpPr>
                <p:nvPr/>
              </p:nvSpPr>
              <p:spPr bwMode="auto">
                <a:xfrm>
                  <a:off x="4715" y="2747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76" name="AutoShape 35"/>
                <p:cNvSpPr>
                  <a:spLocks noChangeArrowheads="1"/>
                </p:cNvSpPr>
                <p:nvPr/>
              </p:nvSpPr>
              <p:spPr bwMode="auto">
                <a:xfrm>
                  <a:off x="4480" y="3353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9266" name="Text Box 36"/>
              <p:cNvSpPr txBox="1">
                <a:spLocks noChangeArrowheads="1"/>
              </p:cNvSpPr>
              <p:nvPr/>
            </p:nvSpPr>
            <p:spPr bwMode="auto">
              <a:xfrm>
                <a:off x="4524" y="3367"/>
                <a:ext cx="253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sz="1000" b="1">
                    <a:solidFill>
                      <a:srgbClr val="000000"/>
                    </a:solidFill>
                    <a:latin typeface="Arial" charset="0"/>
                  </a:rPr>
                  <a:t>F1D</a:t>
                </a:r>
                <a:endParaRPr lang="en-GB" sz="1000" b="1">
                  <a:solidFill>
                    <a:srgbClr val="808080"/>
                  </a:solidFill>
                </a:endParaRPr>
              </a:p>
            </p:txBody>
          </p:sp>
          <p:sp>
            <p:nvSpPr>
              <p:cNvPr id="9267" name="AutoShape 37"/>
              <p:cNvSpPr>
                <a:spLocks noChangeArrowheads="1"/>
              </p:cNvSpPr>
              <p:nvPr/>
            </p:nvSpPr>
            <p:spPr bwMode="auto">
              <a:xfrm>
                <a:off x="4984" y="3163"/>
                <a:ext cx="563" cy="431"/>
              </a:xfrm>
              <a:prstGeom prst="cube">
                <a:avLst>
                  <a:gd name="adj" fmla="val 32019"/>
                </a:avLst>
              </a:prstGeom>
              <a:solidFill>
                <a:srgbClr val="99CCFF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CCCCFF"/>
                  </a:solidFill>
                </a:endParaRPr>
              </a:p>
            </p:txBody>
          </p:sp>
          <p:sp>
            <p:nvSpPr>
              <p:cNvPr id="9268" name="Freeform 38"/>
              <p:cNvSpPr>
                <a:spLocks/>
              </p:cNvSpPr>
              <p:nvPr/>
            </p:nvSpPr>
            <p:spPr bwMode="auto">
              <a:xfrm>
                <a:off x="5034" y="3312"/>
                <a:ext cx="277" cy="284"/>
              </a:xfrm>
              <a:custGeom>
                <a:avLst/>
                <a:gdLst>
                  <a:gd name="T0" fmla="*/ 0 w 1208"/>
                  <a:gd name="T1" fmla="*/ 0 h 1536"/>
                  <a:gd name="T2" fmla="*/ 0 w 1208"/>
                  <a:gd name="T3" fmla="*/ 0 h 1536"/>
                  <a:gd name="T4" fmla="*/ 0 w 1208"/>
                  <a:gd name="T5" fmla="*/ 0 h 1536"/>
                  <a:gd name="T6" fmla="*/ 0 w 1208"/>
                  <a:gd name="T7" fmla="*/ 0 h 1536"/>
                  <a:gd name="T8" fmla="*/ 0 w 1208"/>
                  <a:gd name="T9" fmla="*/ 0 h 1536"/>
                  <a:gd name="T10" fmla="*/ 0 w 1208"/>
                  <a:gd name="T11" fmla="*/ 0 h 1536"/>
                  <a:gd name="T12" fmla="*/ 0 w 1208"/>
                  <a:gd name="T13" fmla="*/ 0 h 1536"/>
                  <a:gd name="T14" fmla="*/ 0 w 1208"/>
                  <a:gd name="T15" fmla="*/ 0 h 1536"/>
                  <a:gd name="T16" fmla="*/ 0 w 1208"/>
                  <a:gd name="T17" fmla="*/ 0 h 1536"/>
                  <a:gd name="T18" fmla="*/ 0 w 1208"/>
                  <a:gd name="T19" fmla="*/ 0 h 1536"/>
                  <a:gd name="T20" fmla="*/ 0 w 1208"/>
                  <a:gd name="T21" fmla="*/ 0 h 1536"/>
                  <a:gd name="T22" fmla="*/ 0 w 1208"/>
                  <a:gd name="T23" fmla="*/ 0 h 1536"/>
                  <a:gd name="T24" fmla="*/ 0 w 1208"/>
                  <a:gd name="T25" fmla="*/ 0 h 1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08" h="1536">
                    <a:moveTo>
                      <a:pt x="392" y="0"/>
                    </a:moveTo>
                    <a:cubicBezTo>
                      <a:pt x="436" y="76"/>
                      <a:pt x="480" y="152"/>
                      <a:pt x="488" y="192"/>
                    </a:cubicBezTo>
                    <a:cubicBezTo>
                      <a:pt x="496" y="232"/>
                      <a:pt x="488" y="224"/>
                      <a:pt x="440" y="240"/>
                    </a:cubicBezTo>
                    <a:cubicBezTo>
                      <a:pt x="392" y="256"/>
                      <a:pt x="256" y="272"/>
                      <a:pt x="200" y="288"/>
                    </a:cubicBezTo>
                    <a:cubicBezTo>
                      <a:pt x="144" y="304"/>
                      <a:pt x="136" y="312"/>
                      <a:pt x="104" y="336"/>
                    </a:cubicBezTo>
                    <a:cubicBezTo>
                      <a:pt x="72" y="360"/>
                      <a:pt x="16" y="400"/>
                      <a:pt x="8" y="432"/>
                    </a:cubicBezTo>
                    <a:cubicBezTo>
                      <a:pt x="0" y="464"/>
                      <a:pt x="40" y="496"/>
                      <a:pt x="56" y="528"/>
                    </a:cubicBezTo>
                    <a:cubicBezTo>
                      <a:pt x="72" y="560"/>
                      <a:pt x="72" y="576"/>
                      <a:pt x="104" y="624"/>
                    </a:cubicBezTo>
                    <a:cubicBezTo>
                      <a:pt x="136" y="672"/>
                      <a:pt x="176" y="744"/>
                      <a:pt x="248" y="816"/>
                    </a:cubicBezTo>
                    <a:cubicBezTo>
                      <a:pt x="320" y="888"/>
                      <a:pt x="448" y="984"/>
                      <a:pt x="536" y="1056"/>
                    </a:cubicBezTo>
                    <a:cubicBezTo>
                      <a:pt x="624" y="1128"/>
                      <a:pt x="688" y="1184"/>
                      <a:pt x="776" y="1248"/>
                    </a:cubicBezTo>
                    <a:cubicBezTo>
                      <a:pt x="864" y="1312"/>
                      <a:pt x="992" y="1392"/>
                      <a:pt x="1064" y="1440"/>
                    </a:cubicBezTo>
                    <a:cubicBezTo>
                      <a:pt x="1136" y="1488"/>
                      <a:pt x="1184" y="1520"/>
                      <a:pt x="1208" y="1536"/>
                    </a:cubicBezTo>
                  </a:path>
                </a:pathLst>
              </a:custGeom>
              <a:noFill/>
              <a:ln w="381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9269" name="Group 39"/>
              <p:cNvGrpSpPr>
                <a:grpSpLocks/>
              </p:cNvGrpSpPr>
              <p:nvPr/>
            </p:nvGrpSpPr>
            <p:grpSpPr bwMode="auto">
              <a:xfrm flipH="1">
                <a:off x="4940" y="2841"/>
                <a:ext cx="378" cy="389"/>
                <a:chOff x="4480" y="2747"/>
                <a:chExt cx="282" cy="647"/>
              </a:xfrm>
            </p:grpSpPr>
            <p:sp>
              <p:nvSpPr>
                <p:cNvPr id="9271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508" y="2774"/>
                  <a:ext cx="229" cy="58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72" name="AutoShape 41"/>
                <p:cNvSpPr>
                  <a:spLocks noChangeArrowheads="1"/>
                </p:cNvSpPr>
                <p:nvPr/>
              </p:nvSpPr>
              <p:spPr bwMode="auto">
                <a:xfrm>
                  <a:off x="4715" y="2747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73" name="AutoShape 42"/>
                <p:cNvSpPr>
                  <a:spLocks noChangeArrowheads="1"/>
                </p:cNvSpPr>
                <p:nvPr/>
              </p:nvSpPr>
              <p:spPr bwMode="auto">
                <a:xfrm>
                  <a:off x="4480" y="3353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9270" name="Text Box 43"/>
              <p:cNvSpPr txBox="1">
                <a:spLocks noChangeArrowheads="1"/>
              </p:cNvSpPr>
              <p:nvPr/>
            </p:nvSpPr>
            <p:spPr bwMode="auto">
              <a:xfrm>
                <a:off x="5125" y="3324"/>
                <a:ext cx="274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sz="1000" b="1">
                    <a:solidFill>
                      <a:srgbClr val="000000"/>
                    </a:solidFill>
                    <a:latin typeface="Arial" charset="0"/>
                  </a:rPr>
                  <a:t>Clim</a:t>
                </a:r>
                <a:endParaRPr lang="en-GB" sz="1000" b="1">
                  <a:solidFill>
                    <a:srgbClr val="808080"/>
                  </a:solidFill>
                </a:endParaRPr>
              </a:p>
            </p:txBody>
          </p:sp>
        </p:grpSp>
      </p:grpSp>
      <p:grpSp>
        <p:nvGrpSpPr>
          <p:cNvPr id="9223" name="Groupe 69"/>
          <p:cNvGrpSpPr>
            <a:grpSpLocks/>
          </p:cNvGrpSpPr>
          <p:nvPr/>
        </p:nvGrpSpPr>
        <p:grpSpPr bwMode="auto">
          <a:xfrm>
            <a:off x="6310079" y="2858686"/>
            <a:ext cx="2311400" cy="2460625"/>
            <a:chOff x="6837363" y="3246438"/>
            <a:chExt cx="2311400" cy="2460625"/>
          </a:xfrm>
        </p:grpSpPr>
        <p:sp>
          <p:nvSpPr>
            <p:cNvPr id="9229" name="Text Box 16"/>
            <p:cNvSpPr txBox="1">
              <a:spLocks noChangeArrowheads="1"/>
            </p:cNvSpPr>
            <p:nvPr/>
          </p:nvSpPr>
          <p:spPr bwMode="auto">
            <a:xfrm>
              <a:off x="6837363" y="3471863"/>
              <a:ext cx="828675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fr-FR" sz="1200" b="1" i="1">
                  <a:solidFill>
                    <a:srgbClr val="990000"/>
                  </a:solidFill>
                </a:rPr>
                <a:t>SOAP-3</a:t>
              </a:r>
            </a:p>
          </p:txBody>
        </p:sp>
        <p:grpSp>
          <p:nvGrpSpPr>
            <p:cNvPr id="9230" name="Group 44"/>
            <p:cNvGrpSpPr>
              <a:grpSpLocks/>
            </p:cNvGrpSpPr>
            <p:nvPr/>
          </p:nvGrpSpPr>
          <p:grpSpPr bwMode="auto">
            <a:xfrm>
              <a:off x="7467600" y="3246438"/>
              <a:ext cx="1681163" cy="2460625"/>
              <a:chOff x="4167" y="2266"/>
              <a:chExt cx="997" cy="1550"/>
            </a:xfrm>
          </p:grpSpPr>
          <p:pic>
            <p:nvPicPr>
              <p:cNvPr id="9231" name="Picture 45" descr="theatre_P3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16" t="70615" r="53078" b="5043"/>
              <a:stretch>
                <a:fillRect/>
              </a:stretch>
            </p:blipFill>
            <p:spPr bwMode="auto">
              <a:xfrm>
                <a:off x="4167" y="2266"/>
                <a:ext cx="997" cy="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2" name="AutoShape 46"/>
              <p:cNvSpPr>
                <a:spLocks noChangeArrowheads="1"/>
              </p:cNvSpPr>
              <p:nvPr/>
            </p:nvSpPr>
            <p:spPr bwMode="auto">
              <a:xfrm>
                <a:off x="4301" y="3465"/>
                <a:ext cx="547" cy="350"/>
              </a:xfrm>
              <a:prstGeom prst="cube">
                <a:avLst>
                  <a:gd name="adj" fmla="val 41667"/>
                </a:avLst>
              </a:prstGeom>
              <a:solidFill>
                <a:srgbClr val="99CCFF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CCCCFF"/>
                  </a:solidFill>
                </a:endParaRPr>
              </a:p>
            </p:txBody>
          </p:sp>
          <p:sp>
            <p:nvSpPr>
              <p:cNvPr id="9233" name="AutoShape 47"/>
              <p:cNvSpPr>
                <a:spLocks noChangeArrowheads="1"/>
              </p:cNvSpPr>
              <p:nvPr/>
            </p:nvSpPr>
            <p:spPr bwMode="auto">
              <a:xfrm>
                <a:off x="4301" y="3382"/>
                <a:ext cx="547" cy="199"/>
              </a:xfrm>
              <a:prstGeom prst="cube">
                <a:avLst>
                  <a:gd name="adj" fmla="val 67227"/>
                </a:avLst>
              </a:prstGeom>
              <a:solidFill>
                <a:srgbClr val="9DFFEC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lnSpc>
                    <a:spcPct val="90000"/>
                  </a:lnSpc>
                  <a:spcBef>
                    <a:spcPct val="20000"/>
                  </a:spcBef>
                  <a:buSzPct val="70000"/>
                  <a:buFont typeface="Wingdings" pitchFamily="2" charset="2"/>
                  <a:buNone/>
                </a:pPr>
                <a:endParaRPr lang="fr-FR" sz="2000" b="1" i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234" name="Freeform 48"/>
              <p:cNvSpPr>
                <a:spLocks/>
              </p:cNvSpPr>
              <p:nvPr/>
            </p:nvSpPr>
            <p:spPr bwMode="auto">
              <a:xfrm>
                <a:off x="4314" y="3518"/>
                <a:ext cx="300" cy="297"/>
              </a:xfrm>
              <a:custGeom>
                <a:avLst/>
                <a:gdLst>
                  <a:gd name="T0" fmla="*/ 0 w 1208"/>
                  <a:gd name="T1" fmla="*/ 0 h 1536"/>
                  <a:gd name="T2" fmla="*/ 0 w 1208"/>
                  <a:gd name="T3" fmla="*/ 0 h 1536"/>
                  <a:gd name="T4" fmla="*/ 0 w 1208"/>
                  <a:gd name="T5" fmla="*/ 0 h 1536"/>
                  <a:gd name="T6" fmla="*/ 0 w 1208"/>
                  <a:gd name="T7" fmla="*/ 0 h 1536"/>
                  <a:gd name="T8" fmla="*/ 0 w 1208"/>
                  <a:gd name="T9" fmla="*/ 0 h 1536"/>
                  <a:gd name="T10" fmla="*/ 0 w 1208"/>
                  <a:gd name="T11" fmla="*/ 0 h 1536"/>
                  <a:gd name="T12" fmla="*/ 0 w 1208"/>
                  <a:gd name="T13" fmla="*/ 0 h 1536"/>
                  <a:gd name="T14" fmla="*/ 0 w 1208"/>
                  <a:gd name="T15" fmla="*/ 0 h 1536"/>
                  <a:gd name="T16" fmla="*/ 0 w 1208"/>
                  <a:gd name="T17" fmla="*/ 0 h 1536"/>
                  <a:gd name="T18" fmla="*/ 0 w 1208"/>
                  <a:gd name="T19" fmla="*/ 0 h 1536"/>
                  <a:gd name="T20" fmla="*/ 0 w 1208"/>
                  <a:gd name="T21" fmla="*/ 0 h 1536"/>
                  <a:gd name="T22" fmla="*/ 0 w 1208"/>
                  <a:gd name="T23" fmla="*/ 0 h 1536"/>
                  <a:gd name="T24" fmla="*/ 0 w 1208"/>
                  <a:gd name="T25" fmla="*/ 0 h 1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08" h="1536">
                    <a:moveTo>
                      <a:pt x="392" y="0"/>
                    </a:moveTo>
                    <a:cubicBezTo>
                      <a:pt x="436" y="76"/>
                      <a:pt x="480" y="152"/>
                      <a:pt x="488" y="192"/>
                    </a:cubicBezTo>
                    <a:cubicBezTo>
                      <a:pt x="496" y="232"/>
                      <a:pt x="488" y="224"/>
                      <a:pt x="440" y="240"/>
                    </a:cubicBezTo>
                    <a:cubicBezTo>
                      <a:pt x="392" y="256"/>
                      <a:pt x="256" y="272"/>
                      <a:pt x="200" y="288"/>
                    </a:cubicBezTo>
                    <a:cubicBezTo>
                      <a:pt x="144" y="304"/>
                      <a:pt x="136" y="312"/>
                      <a:pt x="104" y="336"/>
                    </a:cubicBezTo>
                    <a:cubicBezTo>
                      <a:pt x="72" y="360"/>
                      <a:pt x="16" y="400"/>
                      <a:pt x="8" y="432"/>
                    </a:cubicBezTo>
                    <a:cubicBezTo>
                      <a:pt x="0" y="464"/>
                      <a:pt x="40" y="496"/>
                      <a:pt x="56" y="528"/>
                    </a:cubicBezTo>
                    <a:cubicBezTo>
                      <a:pt x="72" y="560"/>
                      <a:pt x="72" y="576"/>
                      <a:pt x="104" y="624"/>
                    </a:cubicBezTo>
                    <a:cubicBezTo>
                      <a:pt x="136" y="672"/>
                      <a:pt x="176" y="744"/>
                      <a:pt x="248" y="816"/>
                    </a:cubicBezTo>
                    <a:cubicBezTo>
                      <a:pt x="320" y="888"/>
                      <a:pt x="448" y="984"/>
                      <a:pt x="536" y="1056"/>
                    </a:cubicBezTo>
                    <a:cubicBezTo>
                      <a:pt x="624" y="1128"/>
                      <a:pt x="688" y="1184"/>
                      <a:pt x="776" y="1248"/>
                    </a:cubicBezTo>
                    <a:cubicBezTo>
                      <a:pt x="864" y="1312"/>
                      <a:pt x="992" y="1392"/>
                      <a:pt x="1064" y="1440"/>
                    </a:cubicBezTo>
                    <a:cubicBezTo>
                      <a:pt x="1136" y="1488"/>
                      <a:pt x="1184" y="1520"/>
                      <a:pt x="1208" y="1536"/>
                    </a:cubicBezTo>
                  </a:path>
                </a:pathLst>
              </a:custGeom>
              <a:noFill/>
              <a:ln w="381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235" name="Text Box 49"/>
              <p:cNvSpPr txBox="1">
                <a:spLocks noChangeArrowheads="1"/>
              </p:cNvSpPr>
              <p:nvPr/>
            </p:nvSpPr>
            <p:spPr bwMode="auto">
              <a:xfrm>
                <a:off x="4449" y="3590"/>
                <a:ext cx="274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sz="1000" b="1">
                    <a:solidFill>
                      <a:srgbClr val="000000"/>
                    </a:solidFill>
                    <a:latin typeface="Arial" charset="0"/>
                  </a:rPr>
                  <a:t>Clim</a:t>
                </a:r>
                <a:endParaRPr lang="en-GB" sz="1000" b="1">
                  <a:solidFill>
                    <a:srgbClr val="808080"/>
                  </a:solidFill>
                </a:endParaRPr>
              </a:p>
            </p:txBody>
          </p:sp>
          <p:sp>
            <p:nvSpPr>
              <p:cNvPr id="9236" name="Text Box 50"/>
              <p:cNvSpPr txBox="1">
                <a:spLocks noChangeArrowheads="1"/>
              </p:cNvSpPr>
              <p:nvPr/>
            </p:nvSpPr>
            <p:spPr bwMode="auto">
              <a:xfrm>
                <a:off x="4524" y="3367"/>
                <a:ext cx="253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sz="1000" b="1">
                    <a:solidFill>
                      <a:srgbClr val="000000"/>
                    </a:solidFill>
                    <a:latin typeface="Arial" charset="0"/>
                  </a:rPr>
                  <a:t>F1D</a:t>
                </a:r>
                <a:endParaRPr lang="en-GB" sz="1000" b="1">
                  <a:solidFill>
                    <a:srgbClr val="808080"/>
                  </a:solidFill>
                </a:endParaRPr>
              </a:p>
            </p:txBody>
          </p:sp>
          <p:sp>
            <p:nvSpPr>
              <p:cNvPr id="9237" name="AutoShape 51"/>
              <p:cNvSpPr>
                <a:spLocks noChangeArrowheads="1"/>
              </p:cNvSpPr>
              <p:nvPr/>
            </p:nvSpPr>
            <p:spPr bwMode="auto">
              <a:xfrm>
                <a:off x="4288" y="3385"/>
                <a:ext cx="563" cy="431"/>
              </a:xfrm>
              <a:prstGeom prst="cube">
                <a:avLst>
                  <a:gd name="adj" fmla="val 32019"/>
                </a:avLst>
              </a:prstGeom>
              <a:solidFill>
                <a:srgbClr val="9DFFEC"/>
              </a:solidFill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CCCCFF"/>
                  </a:solidFill>
                </a:endParaRPr>
              </a:p>
            </p:txBody>
          </p:sp>
          <p:sp>
            <p:nvSpPr>
              <p:cNvPr id="9238" name="Freeform 52"/>
              <p:cNvSpPr>
                <a:spLocks/>
              </p:cNvSpPr>
              <p:nvPr/>
            </p:nvSpPr>
            <p:spPr bwMode="auto">
              <a:xfrm>
                <a:off x="4338" y="3528"/>
                <a:ext cx="277" cy="284"/>
              </a:xfrm>
              <a:custGeom>
                <a:avLst/>
                <a:gdLst>
                  <a:gd name="T0" fmla="*/ 0 w 1208"/>
                  <a:gd name="T1" fmla="*/ 0 h 1536"/>
                  <a:gd name="T2" fmla="*/ 0 w 1208"/>
                  <a:gd name="T3" fmla="*/ 0 h 1536"/>
                  <a:gd name="T4" fmla="*/ 0 w 1208"/>
                  <a:gd name="T5" fmla="*/ 0 h 1536"/>
                  <a:gd name="T6" fmla="*/ 0 w 1208"/>
                  <a:gd name="T7" fmla="*/ 0 h 1536"/>
                  <a:gd name="T8" fmla="*/ 0 w 1208"/>
                  <a:gd name="T9" fmla="*/ 0 h 1536"/>
                  <a:gd name="T10" fmla="*/ 0 w 1208"/>
                  <a:gd name="T11" fmla="*/ 0 h 1536"/>
                  <a:gd name="T12" fmla="*/ 0 w 1208"/>
                  <a:gd name="T13" fmla="*/ 0 h 1536"/>
                  <a:gd name="T14" fmla="*/ 0 w 1208"/>
                  <a:gd name="T15" fmla="*/ 0 h 1536"/>
                  <a:gd name="T16" fmla="*/ 0 w 1208"/>
                  <a:gd name="T17" fmla="*/ 0 h 1536"/>
                  <a:gd name="T18" fmla="*/ 0 w 1208"/>
                  <a:gd name="T19" fmla="*/ 0 h 1536"/>
                  <a:gd name="T20" fmla="*/ 0 w 1208"/>
                  <a:gd name="T21" fmla="*/ 0 h 1536"/>
                  <a:gd name="T22" fmla="*/ 0 w 1208"/>
                  <a:gd name="T23" fmla="*/ 0 h 1536"/>
                  <a:gd name="T24" fmla="*/ 0 w 1208"/>
                  <a:gd name="T25" fmla="*/ 0 h 1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08" h="1536">
                    <a:moveTo>
                      <a:pt x="392" y="0"/>
                    </a:moveTo>
                    <a:cubicBezTo>
                      <a:pt x="436" y="76"/>
                      <a:pt x="480" y="152"/>
                      <a:pt x="488" y="192"/>
                    </a:cubicBezTo>
                    <a:cubicBezTo>
                      <a:pt x="496" y="232"/>
                      <a:pt x="488" y="224"/>
                      <a:pt x="440" y="240"/>
                    </a:cubicBezTo>
                    <a:cubicBezTo>
                      <a:pt x="392" y="256"/>
                      <a:pt x="256" y="272"/>
                      <a:pt x="200" y="288"/>
                    </a:cubicBezTo>
                    <a:cubicBezTo>
                      <a:pt x="144" y="304"/>
                      <a:pt x="136" y="312"/>
                      <a:pt x="104" y="336"/>
                    </a:cubicBezTo>
                    <a:cubicBezTo>
                      <a:pt x="72" y="360"/>
                      <a:pt x="16" y="400"/>
                      <a:pt x="8" y="432"/>
                    </a:cubicBezTo>
                    <a:cubicBezTo>
                      <a:pt x="0" y="464"/>
                      <a:pt x="40" y="496"/>
                      <a:pt x="56" y="528"/>
                    </a:cubicBezTo>
                    <a:cubicBezTo>
                      <a:pt x="72" y="560"/>
                      <a:pt x="72" y="576"/>
                      <a:pt x="104" y="624"/>
                    </a:cubicBezTo>
                    <a:cubicBezTo>
                      <a:pt x="136" y="672"/>
                      <a:pt x="176" y="744"/>
                      <a:pt x="248" y="816"/>
                    </a:cubicBezTo>
                    <a:cubicBezTo>
                      <a:pt x="320" y="888"/>
                      <a:pt x="448" y="984"/>
                      <a:pt x="536" y="1056"/>
                    </a:cubicBezTo>
                    <a:cubicBezTo>
                      <a:pt x="624" y="1128"/>
                      <a:pt x="688" y="1184"/>
                      <a:pt x="776" y="1248"/>
                    </a:cubicBezTo>
                    <a:cubicBezTo>
                      <a:pt x="864" y="1312"/>
                      <a:pt x="992" y="1392"/>
                      <a:pt x="1064" y="1440"/>
                    </a:cubicBezTo>
                    <a:cubicBezTo>
                      <a:pt x="1136" y="1488"/>
                      <a:pt x="1184" y="1520"/>
                      <a:pt x="1208" y="1536"/>
                    </a:cubicBezTo>
                  </a:path>
                </a:pathLst>
              </a:custGeom>
              <a:noFill/>
              <a:ln w="38100" cmpd="sng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9239" name="Group 53"/>
              <p:cNvGrpSpPr>
                <a:grpSpLocks/>
              </p:cNvGrpSpPr>
              <p:nvPr/>
            </p:nvGrpSpPr>
            <p:grpSpPr bwMode="auto">
              <a:xfrm rot="-348823">
                <a:off x="4520" y="2917"/>
                <a:ext cx="521" cy="529"/>
                <a:chOff x="4480" y="2747"/>
                <a:chExt cx="282" cy="647"/>
              </a:xfrm>
            </p:grpSpPr>
            <p:sp>
              <p:nvSpPr>
                <p:cNvPr id="9249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4508" y="2774"/>
                  <a:ext cx="229" cy="58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50" name="AutoShape 55"/>
                <p:cNvSpPr>
                  <a:spLocks noChangeArrowheads="1"/>
                </p:cNvSpPr>
                <p:nvPr/>
              </p:nvSpPr>
              <p:spPr bwMode="auto">
                <a:xfrm>
                  <a:off x="4715" y="2747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51" name="AutoShape 56"/>
                <p:cNvSpPr>
                  <a:spLocks noChangeArrowheads="1"/>
                </p:cNvSpPr>
                <p:nvPr/>
              </p:nvSpPr>
              <p:spPr bwMode="auto">
                <a:xfrm>
                  <a:off x="4480" y="3353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9240" name="Text Box 57"/>
              <p:cNvSpPr txBox="1">
                <a:spLocks noChangeArrowheads="1"/>
              </p:cNvSpPr>
              <p:nvPr/>
            </p:nvSpPr>
            <p:spPr bwMode="auto">
              <a:xfrm>
                <a:off x="4429" y="3546"/>
                <a:ext cx="210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sz="1000" b="1">
                    <a:solidFill>
                      <a:srgbClr val="000000"/>
                    </a:solidFill>
                    <a:latin typeface="Arial" charset="0"/>
                  </a:rPr>
                  <a:t>PE</a:t>
                </a:r>
                <a:endParaRPr lang="en-GB" sz="1000" b="1">
                  <a:solidFill>
                    <a:srgbClr val="808080"/>
                  </a:solidFill>
                </a:endParaRPr>
              </a:p>
            </p:txBody>
          </p:sp>
          <p:grpSp>
            <p:nvGrpSpPr>
              <p:cNvPr id="9241" name="Group 58"/>
              <p:cNvGrpSpPr>
                <a:grpSpLocks/>
              </p:cNvGrpSpPr>
              <p:nvPr/>
            </p:nvGrpSpPr>
            <p:grpSpPr bwMode="auto">
              <a:xfrm rot="558596" flipH="1">
                <a:off x="4206" y="2786"/>
                <a:ext cx="404" cy="658"/>
                <a:chOff x="4480" y="2747"/>
                <a:chExt cx="282" cy="647"/>
              </a:xfrm>
            </p:grpSpPr>
            <p:sp>
              <p:nvSpPr>
                <p:cNvPr id="9246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4508" y="2774"/>
                  <a:ext cx="229" cy="58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47" name="AutoShape 60"/>
                <p:cNvSpPr>
                  <a:spLocks noChangeArrowheads="1"/>
                </p:cNvSpPr>
                <p:nvPr/>
              </p:nvSpPr>
              <p:spPr bwMode="auto">
                <a:xfrm>
                  <a:off x="4715" y="2747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48" name="AutoShape 61"/>
                <p:cNvSpPr>
                  <a:spLocks noChangeArrowheads="1"/>
                </p:cNvSpPr>
                <p:nvPr/>
              </p:nvSpPr>
              <p:spPr bwMode="auto">
                <a:xfrm>
                  <a:off x="4480" y="3353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9242" name="Group 62"/>
              <p:cNvGrpSpPr>
                <a:grpSpLocks/>
              </p:cNvGrpSpPr>
              <p:nvPr/>
            </p:nvGrpSpPr>
            <p:grpSpPr bwMode="auto">
              <a:xfrm rot="1773735" flipH="1">
                <a:off x="4505" y="2789"/>
                <a:ext cx="249" cy="660"/>
                <a:chOff x="4480" y="2747"/>
                <a:chExt cx="282" cy="647"/>
              </a:xfrm>
            </p:grpSpPr>
            <p:sp>
              <p:nvSpPr>
                <p:cNvPr id="9243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4508" y="2774"/>
                  <a:ext cx="229" cy="58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44" name="AutoShape 64"/>
                <p:cNvSpPr>
                  <a:spLocks noChangeArrowheads="1"/>
                </p:cNvSpPr>
                <p:nvPr/>
              </p:nvSpPr>
              <p:spPr bwMode="auto">
                <a:xfrm>
                  <a:off x="4715" y="2747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9245" name="AutoShape 65"/>
                <p:cNvSpPr>
                  <a:spLocks noChangeArrowheads="1"/>
                </p:cNvSpPr>
                <p:nvPr/>
              </p:nvSpPr>
              <p:spPr bwMode="auto">
                <a:xfrm>
                  <a:off x="4480" y="3353"/>
                  <a:ext cx="47" cy="4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217 w 21600"/>
                    <a:gd name="T25" fmla="*/ 3161 h 21600"/>
                    <a:gd name="T26" fmla="*/ 18383 w 21600"/>
                    <a:gd name="T27" fmla="*/ 18439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5400" y="10800"/>
                      </a:moveTo>
                      <a:cubicBezTo>
                        <a:pt x="5400" y="13782"/>
                        <a:pt x="7818" y="16200"/>
                        <a:pt x="10800" y="16200"/>
                      </a:cubicBezTo>
                      <a:cubicBezTo>
                        <a:pt x="13782" y="16200"/>
                        <a:pt x="16200" y="13782"/>
                        <a:pt x="16200" y="10800"/>
                      </a:cubicBezTo>
                      <a:cubicBezTo>
                        <a:pt x="16200" y="7818"/>
                        <a:pt x="13782" y="5400"/>
                        <a:pt x="10800" y="5400"/>
                      </a:cubicBezTo>
                      <a:cubicBezTo>
                        <a:pt x="7818" y="5400"/>
                        <a:pt x="5400" y="7818"/>
                        <a:pt x="5400" y="1080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9224" name="ZoneTexte 70"/>
          <p:cNvSpPr txBox="1">
            <a:spLocks noChangeArrowheads="1"/>
          </p:cNvSpPr>
          <p:nvPr/>
        </p:nvSpPr>
        <p:spPr bwMode="auto">
          <a:xfrm>
            <a:off x="1613411" y="5249948"/>
            <a:ext cx="152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 dirty="0"/>
              <a:t>1997</a:t>
            </a:r>
          </a:p>
        </p:txBody>
      </p:sp>
      <p:sp>
        <p:nvSpPr>
          <p:cNvPr id="9225" name="ZoneTexte 71"/>
          <p:cNvSpPr txBox="1">
            <a:spLocks noChangeArrowheads="1"/>
          </p:cNvSpPr>
          <p:nvPr/>
        </p:nvSpPr>
        <p:spPr bwMode="auto">
          <a:xfrm>
            <a:off x="4149014" y="5270932"/>
            <a:ext cx="77643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 dirty="0"/>
              <a:t>2004</a:t>
            </a:r>
          </a:p>
        </p:txBody>
      </p:sp>
      <p:sp>
        <p:nvSpPr>
          <p:cNvPr id="9226" name="ZoneTexte 72"/>
          <p:cNvSpPr txBox="1">
            <a:spLocks noChangeArrowheads="1"/>
          </p:cNvSpPr>
          <p:nvPr/>
        </p:nvSpPr>
        <p:spPr bwMode="auto">
          <a:xfrm>
            <a:off x="7320689" y="5285517"/>
            <a:ext cx="1525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b="1" dirty="0"/>
              <a:t>2010</a:t>
            </a:r>
          </a:p>
        </p:txBody>
      </p:sp>
      <p:sp>
        <p:nvSpPr>
          <p:cNvPr id="9227" name="Rectangle 73"/>
          <p:cNvSpPr>
            <a:spLocks noChangeArrowheads="1"/>
          </p:cNvSpPr>
          <p:nvPr/>
        </p:nvSpPr>
        <p:spPr bwMode="auto">
          <a:xfrm>
            <a:off x="230188" y="5631277"/>
            <a:ext cx="916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36600" lvl="1" indent="-279400">
              <a:lnSpc>
                <a:spcPct val="90000"/>
              </a:lnSpc>
              <a:spcBef>
                <a:spcPts val="500"/>
              </a:spcBef>
              <a:buSzPct val="170000"/>
              <a:buFontTx/>
              <a:buBlip>
                <a:blip r:embed="rId2"/>
              </a:buBlip>
              <a:tabLst>
                <a:tab pos="736600" algn="l"/>
                <a:tab pos="1184275" algn="l"/>
                <a:tab pos="1633538" algn="l"/>
                <a:tab pos="2082800" algn="l"/>
                <a:tab pos="2532063" algn="l"/>
                <a:tab pos="2981325" algn="l"/>
                <a:tab pos="3430588" algn="l"/>
                <a:tab pos="3879850" algn="l"/>
                <a:tab pos="4329113" algn="l"/>
                <a:tab pos="4778375" algn="l"/>
                <a:tab pos="5227638" algn="l"/>
                <a:tab pos="5676900" algn="l"/>
                <a:tab pos="6126163" algn="l"/>
                <a:tab pos="6575425" algn="l"/>
                <a:tab pos="7024688" algn="l"/>
                <a:tab pos="7473950" algn="l"/>
                <a:tab pos="7923213" algn="l"/>
                <a:tab pos="8372475" algn="l"/>
                <a:tab pos="8821738" algn="l"/>
                <a:tab pos="9271000" algn="l"/>
                <a:tab pos="9720263" algn="l"/>
              </a:tabLst>
            </a:pPr>
            <a:r>
              <a:rPr lang="fr-FR" sz="2000" b="1" dirty="0">
                <a:solidFill>
                  <a:srgbClr val="003399"/>
                </a:solidFill>
                <a:latin typeface="Arial" charset="0"/>
              </a:rPr>
              <a:t>2014 : </a:t>
            </a:r>
            <a:r>
              <a:rPr lang="fr-FR" sz="2000" b="1" dirty="0" smtClean="0">
                <a:solidFill>
                  <a:srgbClr val="003399"/>
                </a:solidFill>
                <a:latin typeface="Arial" charset="0"/>
              </a:rPr>
              <a:t>Mise </a:t>
            </a:r>
            <a:r>
              <a:rPr lang="fr-FR" sz="2000" b="1" dirty="0">
                <a:solidFill>
                  <a:srgbClr val="003399"/>
                </a:solidFill>
                <a:latin typeface="Arial" charset="0"/>
              </a:rPr>
              <a:t>en service des modèles </a:t>
            </a:r>
            <a:r>
              <a:rPr lang="fr-FR" sz="2000" b="1" dirty="0" smtClean="0">
                <a:solidFill>
                  <a:srgbClr val="003399"/>
                </a:solidFill>
                <a:latin typeface="Arial" charset="0"/>
              </a:rPr>
              <a:t>régionaux HYCOM </a:t>
            </a:r>
            <a:r>
              <a:rPr lang="fr-FR" sz="2000" b="1" dirty="0">
                <a:solidFill>
                  <a:srgbClr val="003399"/>
                </a:solidFill>
                <a:latin typeface="Arial" charset="0"/>
              </a:rPr>
              <a:t>Manche-Gascogne et Méditerranée</a:t>
            </a:r>
            <a:endParaRPr lang="fr-FR" sz="20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1" name="Ellipse 2"/>
          <p:cNvSpPr>
            <a:spLocks noChangeArrowheads="1"/>
          </p:cNvSpPr>
          <p:nvPr/>
        </p:nvSpPr>
        <p:spPr bwMode="auto">
          <a:xfrm>
            <a:off x="2756710" y="1101725"/>
            <a:ext cx="6892925" cy="49815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62" name="Picture 4" descr="snapshot_scnenar_PROD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404" y="5245560"/>
            <a:ext cx="1113456" cy="8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623" y="5260390"/>
            <a:ext cx="706046" cy="93749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Espace réservé du contenu 1"/>
          <p:cNvSpPr>
            <a:spLocks noGrp="1"/>
          </p:cNvSpPr>
          <p:nvPr>
            <p:ph/>
          </p:nvPr>
        </p:nvSpPr>
        <p:spPr>
          <a:xfrm>
            <a:off x="4823896" y="1278962"/>
            <a:ext cx="2646363" cy="593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4800" dirty="0" smtClean="0"/>
              <a:t>SOAP</a:t>
            </a:r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grpSp>
        <p:nvGrpSpPr>
          <p:cNvPr id="10243" name="Group 58"/>
          <p:cNvGrpSpPr>
            <a:grpSpLocks/>
          </p:cNvGrpSpPr>
          <p:nvPr/>
        </p:nvGrpSpPr>
        <p:grpSpPr bwMode="auto">
          <a:xfrm>
            <a:off x="4472123" y="3398245"/>
            <a:ext cx="3703342" cy="2280444"/>
            <a:chOff x="2080" y="2453"/>
            <a:chExt cx="2115" cy="1311"/>
          </a:xfrm>
        </p:grpSpPr>
        <p:pic>
          <p:nvPicPr>
            <p:cNvPr id="1027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9" y="2775"/>
              <a:ext cx="1749" cy="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280" name="AutoShape 26"/>
            <p:cNvSpPr>
              <a:spLocks/>
            </p:cNvSpPr>
            <p:nvPr/>
          </p:nvSpPr>
          <p:spPr bwMode="auto">
            <a:xfrm>
              <a:off x="2217" y="2453"/>
              <a:ext cx="607" cy="185"/>
            </a:xfrm>
            <a:prstGeom prst="borderCallout2">
              <a:avLst>
                <a:gd name="adj1" fmla="val 41380"/>
                <a:gd name="adj2" fmla="val -7907"/>
                <a:gd name="adj3" fmla="val 41380"/>
                <a:gd name="adj4" fmla="val -14495"/>
                <a:gd name="adj5" fmla="val 151722"/>
                <a:gd name="adj6" fmla="val -2240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fr-FR" sz="1200"/>
                <a:t>ADOPTER</a:t>
              </a:r>
            </a:p>
          </p:txBody>
        </p:sp>
        <p:sp>
          <p:nvSpPr>
            <p:cNvPr id="10281" name="AutoShape 40"/>
            <p:cNvSpPr>
              <a:spLocks noChangeArrowheads="1"/>
            </p:cNvSpPr>
            <p:nvPr/>
          </p:nvSpPr>
          <p:spPr bwMode="auto">
            <a:xfrm rot="13561503" flipH="1">
              <a:off x="1797" y="2787"/>
              <a:ext cx="628" cy="62"/>
            </a:xfrm>
            <a:prstGeom prst="rightArrow">
              <a:avLst>
                <a:gd name="adj1" fmla="val 50000"/>
                <a:gd name="adj2" fmla="val 253226"/>
              </a:avLst>
            </a:prstGeom>
            <a:solidFill>
              <a:schemeClr val="accent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282" name="AutoShape 15"/>
            <p:cNvSpPr>
              <a:spLocks/>
            </p:cNvSpPr>
            <p:nvPr/>
          </p:nvSpPr>
          <p:spPr bwMode="auto">
            <a:xfrm>
              <a:off x="3526" y="3598"/>
              <a:ext cx="669" cy="166"/>
            </a:xfrm>
            <a:prstGeom prst="borderCallout2">
              <a:avLst>
                <a:gd name="adj1" fmla="val 40907"/>
                <a:gd name="adj2" fmla="val -4079"/>
                <a:gd name="adj3" fmla="val 40907"/>
                <a:gd name="adj4" fmla="val -15292"/>
                <a:gd name="adj5" fmla="val -105681"/>
                <a:gd name="adj6" fmla="val -26509"/>
              </a:avLst>
            </a:prstGeom>
            <a:solidFill>
              <a:schemeClr val="bg1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fr-FR" sz="1200" dirty="0" smtClean="0"/>
                <a:t>SUPERVISER</a:t>
              </a:r>
              <a:endParaRPr lang="fr-FR" sz="1200" dirty="0"/>
            </a:p>
          </p:txBody>
        </p:sp>
      </p:grpSp>
      <p:sp>
        <p:nvSpPr>
          <p:cNvPr id="10244" name="Ribbon1Sharp"/>
          <p:cNvSpPr>
            <a:spLocks noEditPoints="1" noChangeArrowheads="1"/>
          </p:cNvSpPr>
          <p:nvPr/>
        </p:nvSpPr>
        <p:spPr bwMode="auto">
          <a:xfrm rot="-5400000">
            <a:off x="2580482" y="3547269"/>
            <a:ext cx="2425700" cy="4968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8100 w 21600"/>
              <a:gd name="T13" fmla="*/ 2400 h 21600"/>
              <a:gd name="T14" fmla="*/ 13500 w 21600"/>
              <a:gd name="T15" fmla="*/ 19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2700" y="8400"/>
                </a:lnTo>
                <a:lnTo>
                  <a:pt x="0" y="16800"/>
                </a:lnTo>
                <a:lnTo>
                  <a:pt x="5400" y="16800"/>
                </a:lnTo>
                <a:lnTo>
                  <a:pt x="5400" y="19200"/>
                </a:lnTo>
                <a:lnTo>
                  <a:pt x="13500" y="19200"/>
                </a:lnTo>
                <a:lnTo>
                  <a:pt x="13500" y="21600"/>
                </a:lnTo>
                <a:lnTo>
                  <a:pt x="21600" y="21600"/>
                </a:lnTo>
                <a:lnTo>
                  <a:pt x="18900" y="13200"/>
                </a:lnTo>
                <a:lnTo>
                  <a:pt x="21600" y="4800"/>
                </a:lnTo>
                <a:lnTo>
                  <a:pt x="16200" y="4800"/>
                </a:lnTo>
                <a:lnTo>
                  <a:pt x="16200" y="2400"/>
                </a:lnTo>
                <a:lnTo>
                  <a:pt x="8100" y="2400"/>
                </a:lnTo>
                <a:lnTo>
                  <a:pt x="8100" y="0"/>
                </a:lnTo>
                <a:lnTo>
                  <a:pt x="0" y="0"/>
                </a:lnTo>
                <a:close/>
              </a:path>
              <a:path w="21600" h="21600" fill="none" extrusionOk="0">
                <a:moveTo>
                  <a:pt x="8100" y="2400"/>
                </a:moveTo>
                <a:lnTo>
                  <a:pt x="5400" y="2400"/>
                </a:lnTo>
                <a:lnTo>
                  <a:pt x="5400" y="16800"/>
                </a:lnTo>
              </a:path>
              <a:path w="21600" h="21600" fill="none" extrusionOk="0">
                <a:moveTo>
                  <a:pt x="8100" y="0"/>
                </a:moveTo>
                <a:lnTo>
                  <a:pt x="5400" y="2400"/>
                </a:lnTo>
              </a:path>
              <a:path w="21600" h="21600" fill="none" extrusionOk="0">
                <a:moveTo>
                  <a:pt x="16200" y="4800"/>
                </a:moveTo>
                <a:lnTo>
                  <a:pt x="13500" y="4800"/>
                </a:lnTo>
                <a:lnTo>
                  <a:pt x="13500" y="19200"/>
                </a:lnTo>
              </a:path>
              <a:path w="21600" h="21600" fill="none" extrusionOk="0">
                <a:moveTo>
                  <a:pt x="16200" y="2400"/>
                </a:moveTo>
                <a:lnTo>
                  <a:pt x="13500" y="4800"/>
                </a:ln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eaVert"/>
          <a:lstStyle/>
          <a:p>
            <a:endParaRPr lang="fr-FR"/>
          </a:p>
        </p:txBody>
      </p:sp>
      <p:pic>
        <p:nvPicPr>
          <p:cNvPr id="10245" name="Picture 6" descr="theatre_P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71852" r="55798" b="6058"/>
          <a:stretch>
            <a:fillRect/>
          </a:stretch>
        </p:blipFill>
        <p:spPr bwMode="auto">
          <a:xfrm>
            <a:off x="144398" y="3677943"/>
            <a:ext cx="112395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9"/>
          <p:cNvSpPr txBox="1">
            <a:spLocks noChangeArrowheads="1"/>
          </p:cNvSpPr>
          <p:nvPr/>
        </p:nvSpPr>
        <p:spPr bwMode="auto">
          <a:xfrm rot="-5400000">
            <a:off x="3421857" y="3715544"/>
            <a:ext cx="965200" cy="369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600" b="1" i="1">
                <a:ea typeface="ＭＳ Ｐゴシック" pitchFamily="34" charset="-128"/>
              </a:rPr>
              <a:t>000011011010000100101010010100101010010101001001000</a:t>
            </a:r>
          </a:p>
        </p:txBody>
      </p:sp>
      <p:pic>
        <p:nvPicPr>
          <p:cNvPr id="1024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43" y="848132"/>
            <a:ext cx="108267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249" name="Group 27"/>
          <p:cNvGrpSpPr>
            <a:grpSpLocks/>
          </p:cNvGrpSpPr>
          <p:nvPr/>
        </p:nvGrpSpPr>
        <p:grpSpPr bwMode="auto">
          <a:xfrm>
            <a:off x="1855286" y="1476011"/>
            <a:ext cx="1549906" cy="539750"/>
            <a:chOff x="180" y="1154"/>
            <a:chExt cx="801" cy="340"/>
          </a:xfrm>
        </p:grpSpPr>
        <p:sp>
          <p:nvSpPr>
            <p:cNvPr id="19" name="Text Box 28"/>
            <p:cNvSpPr txBox="1">
              <a:spLocks noChangeArrowheads="1"/>
            </p:cNvSpPr>
            <p:nvPr/>
          </p:nvSpPr>
          <p:spPr bwMode="auto">
            <a:xfrm>
              <a:off x="259" y="1182"/>
              <a:ext cx="72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Modélisation </a:t>
              </a:r>
              <a:r>
                <a:rPr lang="fr-FR" sz="1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météo</a:t>
              </a:r>
              <a:endParaRPr lang="fr-FR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0278" name="Oval 29"/>
            <p:cNvSpPr>
              <a:spLocks noChangeArrowheads="1"/>
            </p:cNvSpPr>
            <p:nvPr/>
          </p:nvSpPr>
          <p:spPr bwMode="auto">
            <a:xfrm>
              <a:off x="180" y="1154"/>
              <a:ext cx="646" cy="340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10250" name="Group 30"/>
          <p:cNvGrpSpPr>
            <a:grpSpLocks/>
          </p:cNvGrpSpPr>
          <p:nvPr/>
        </p:nvGrpSpPr>
        <p:grpSpPr bwMode="auto">
          <a:xfrm rot="5400000">
            <a:off x="358611" y="2536232"/>
            <a:ext cx="582613" cy="1263247"/>
            <a:chOff x="296" y="1669"/>
            <a:chExt cx="367" cy="749"/>
          </a:xfrm>
        </p:grpSpPr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 rot="16200000">
              <a:off x="152" y="1855"/>
              <a:ext cx="66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Observations : Coriolis</a:t>
              </a:r>
              <a:endParaRPr lang="fr-FR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0276" name="Oval 32"/>
            <p:cNvSpPr>
              <a:spLocks noChangeArrowheads="1"/>
            </p:cNvSpPr>
            <p:nvPr/>
          </p:nvSpPr>
          <p:spPr bwMode="auto">
            <a:xfrm rot="16200000">
              <a:off x="136" y="1890"/>
              <a:ext cx="688" cy="367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0251" name="AutoShape 33"/>
          <p:cNvSpPr>
            <a:spLocks/>
          </p:cNvSpPr>
          <p:nvPr/>
        </p:nvSpPr>
        <p:spPr bwMode="auto">
          <a:xfrm>
            <a:off x="4248150" y="1935163"/>
            <a:ext cx="1023938" cy="276225"/>
          </a:xfrm>
          <a:prstGeom prst="borderCallout2">
            <a:avLst>
              <a:gd name="adj1" fmla="val 41380"/>
              <a:gd name="adj2" fmla="val -7907"/>
              <a:gd name="adj3" fmla="val 41380"/>
              <a:gd name="adj4" fmla="val -21088"/>
              <a:gd name="adj5" fmla="val 217241"/>
              <a:gd name="adj6" fmla="val -37231"/>
            </a:avLst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fr-FR" sz="1200"/>
              <a:t>Données</a:t>
            </a:r>
          </a:p>
        </p:txBody>
      </p:sp>
      <p:sp>
        <p:nvSpPr>
          <p:cNvPr id="10252" name="AutoShape 37"/>
          <p:cNvSpPr>
            <a:spLocks noChangeArrowheads="1"/>
          </p:cNvSpPr>
          <p:nvPr/>
        </p:nvSpPr>
        <p:spPr bwMode="auto">
          <a:xfrm rot="13975105" flipH="1" flipV="1">
            <a:off x="1002780" y="3610531"/>
            <a:ext cx="557523" cy="111719"/>
          </a:xfrm>
          <a:prstGeom prst="rightArrow">
            <a:avLst>
              <a:gd name="adj1" fmla="val 50000"/>
              <a:gd name="adj2" fmla="val 1697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53" name="AutoShape 38"/>
          <p:cNvSpPr>
            <a:spLocks noChangeArrowheads="1"/>
          </p:cNvSpPr>
          <p:nvPr/>
        </p:nvSpPr>
        <p:spPr bwMode="auto">
          <a:xfrm rot="5853769">
            <a:off x="1311127" y="2845151"/>
            <a:ext cx="1707186" cy="89233"/>
          </a:xfrm>
          <a:prstGeom prst="rightArrow">
            <a:avLst>
              <a:gd name="adj1" fmla="val 50000"/>
              <a:gd name="adj2" fmla="val 37538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54" name="AutoShape 39"/>
          <p:cNvSpPr>
            <a:spLocks noChangeArrowheads="1"/>
          </p:cNvSpPr>
          <p:nvPr/>
        </p:nvSpPr>
        <p:spPr bwMode="auto">
          <a:xfrm>
            <a:off x="2660651" y="4042298"/>
            <a:ext cx="884237" cy="84137"/>
          </a:xfrm>
          <a:prstGeom prst="rightArrow">
            <a:avLst>
              <a:gd name="adj1" fmla="val 50000"/>
              <a:gd name="adj2" fmla="val 349059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0255" name="Group 66"/>
          <p:cNvGrpSpPr>
            <a:grpSpLocks/>
          </p:cNvGrpSpPr>
          <p:nvPr/>
        </p:nvGrpSpPr>
        <p:grpSpPr bwMode="auto">
          <a:xfrm>
            <a:off x="5976702" y="2015761"/>
            <a:ext cx="2544988" cy="2219325"/>
            <a:chOff x="2882" y="877"/>
            <a:chExt cx="1509" cy="1398"/>
          </a:xfrm>
        </p:grpSpPr>
        <p:graphicFrame>
          <p:nvGraphicFramePr>
            <p:cNvPr id="10270" name="Object 12"/>
            <p:cNvGraphicFramePr>
              <a:graphicFrameLocks noChangeAspect="1"/>
            </p:cNvGraphicFramePr>
            <p:nvPr/>
          </p:nvGraphicFramePr>
          <p:xfrm>
            <a:off x="2962" y="1401"/>
            <a:ext cx="406" cy="8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5" name="Microsoft ClipArt Gallery" r:id="rId9" imgW="1857375" imgH="3995738" progId="MS_ClipArt_Gallery">
                    <p:embed/>
                  </p:oleObj>
                </mc:Choice>
                <mc:Fallback>
                  <p:oleObj name="Microsoft ClipArt Gallery" r:id="rId9" imgW="1857375" imgH="3995738" progId="MS_ClipArt_Gallery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2" y="1401"/>
                          <a:ext cx="406" cy="8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272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" y="877"/>
              <a:ext cx="817" cy="6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73" name="AutoShape 16"/>
            <p:cNvSpPr>
              <a:spLocks/>
            </p:cNvSpPr>
            <p:nvPr/>
          </p:nvSpPr>
          <p:spPr bwMode="auto">
            <a:xfrm>
              <a:off x="2882" y="1850"/>
              <a:ext cx="712" cy="180"/>
            </a:xfrm>
            <a:prstGeom prst="borderCallout2">
              <a:avLst>
                <a:gd name="adj1" fmla="val 40000"/>
                <a:gd name="adj2" fmla="val 106741"/>
                <a:gd name="adj3" fmla="val 40000"/>
                <a:gd name="adj4" fmla="val 117417"/>
                <a:gd name="adj5" fmla="val 123889"/>
                <a:gd name="adj6" fmla="val 130194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fr-FR" sz="1200" dirty="0" smtClean="0"/>
                <a:t>MODELISER</a:t>
              </a:r>
              <a:endParaRPr lang="fr-FR" sz="1200" dirty="0"/>
            </a:p>
          </p:txBody>
        </p:sp>
        <p:pic>
          <p:nvPicPr>
            <p:cNvPr id="10268" name="Picture 10" descr="seawifs_GB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" y="1323"/>
              <a:ext cx="696" cy="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56" name="AutoShape 49"/>
          <p:cNvSpPr>
            <a:spLocks noChangeArrowheads="1"/>
          </p:cNvSpPr>
          <p:nvPr/>
        </p:nvSpPr>
        <p:spPr bwMode="auto">
          <a:xfrm flipV="1">
            <a:off x="1225550" y="3095625"/>
            <a:ext cx="2319338" cy="144463"/>
          </a:xfrm>
          <a:prstGeom prst="rightArrow">
            <a:avLst>
              <a:gd name="adj1" fmla="val 50000"/>
              <a:gd name="adj2" fmla="val 375878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257" name="AutoShape 50"/>
          <p:cNvSpPr>
            <a:spLocks noChangeArrowheads="1"/>
          </p:cNvSpPr>
          <p:nvPr/>
        </p:nvSpPr>
        <p:spPr bwMode="auto">
          <a:xfrm rot="13330894" flipH="1">
            <a:off x="2614613" y="2359025"/>
            <a:ext cx="1084262" cy="117475"/>
          </a:xfrm>
          <a:prstGeom prst="rightArrow">
            <a:avLst>
              <a:gd name="adj1" fmla="val 50000"/>
              <a:gd name="adj2" fmla="val 170194"/>
            </a:avLst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0259" name="Group 3"/>
          <p:cNvGrpSpPr>
            <a:grpSpLocks/>
          </p:cNvGrpSpPr>
          <p:nvPr/>
        </p:nvGrpSpPr>
        <p:grpSpPr bwMode="auto">
          <a:xfrm rot="5400000">
            <a:off x="1476335" y="3581871"/>
            <a:ext cx="1063625" cy="1360009"/>
            <a:chOff x="219" y="2648"/>
            <a:chExt cx="412" cy="1009"/>
          </a:xfrm>
        </p:grpSpPr>
        <p:sp>
          <p:nvSpPr>
            <p:cNvPr id="10264" name="Oval 4"/>
            <p:cNvSpPr>
              <a:spLocks noChangeArrowheads="1"/>
            </p:cNvSpPr>
            <p:nvPr/>
          </p:nvSpPr>
          <p:spPr bwMode="auto">
            <a:xfrm rot="-5400000">
              <a:off x="-36" y="2990"/>
              <a:ext cx="922" cy="412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4" name="Text Box 5"/>
            <p:cNvSpPr txBox="1">
              <a:spLocks noChangeArrowheads="1"/>
            </p:cNvSpPr>
            <p:nvPr/>
          </p:nvSpPr>
          <p:spPr bwMode="auto">
            <a:xfrm rot="16200000">
              <a:off x="-40" y="2954"/>
              <a:ext cx="933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Modélisation </a:t>
              </a:r>
              <a:r>
                <a:rPr lang="fr-FR" sz="12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océano</a:t>
              </a:r>
              <a:r>
                <a:rPr lang="fr-FR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:</a:t>
              </a:r>
            </a:p>
            <a:p>
              <a:pPr>
                <a:defRPr/>
              </a:pPr>
              <a:r>
                <a:rPr lang="fr-FR" sz="1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Mercator </a:t>
              </a:r>
              <a:r>
                <a:rPr lang="fr-FR" sz="1200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Ocean</a:t>
              </a:r>
              <a:r>
                <a:rPr lang="fr-FR" sz="1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</a:t>
              </a:r>
              <a:endParaRPr lang="fr-FR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>
                <a:defRPr/>
              </a:pPr>
              <a:r>
                <a:rPr lang="fr-FR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NRL</a:t>
              </a:r>
            </a:p>
          </p:txBody>
        </p:sp>
      </p:grpSp>
      <p:sp>
        <p:nvSpPr>
          <p:cNvPr id="10260" name="AutoShape 16"/>
          <p:cNvSpPr>
            <a:spLocks/>
          </p:cNvSpPr>
          <p:nvPr/>
        </p:nvSpPr>
        <p:spPr bwMode="auto">
          <a:xfrm>
            <a:off x="7614509" y="3442965"/>
            <a:ext cx="1200150" cy="285750"/>
          </a:xfrm>
          <a:prstGeom prst="borderCallout2">
            <a:avLst>
              <a:gd name="adj1" fmla="val 40000"/>
              <a:gd name="adj2" fmla="val -1968"/>
              <a:gd name="adj3" fmla="val 150000"/>
              <a:gd name="adj4" fmla="val -34269"/>
              <a:gd name="adj5" fmla="val 228889"/>
              <a:gd name="adj6" fmla="val -39190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fr-FR" sz="1200" dirty="0" smtClean="0"/>
              <a:t>PRODUIRE</a:t>
            </a:r>
            <a:endParaRPr lang="fr-FR" sz="1200" dirty="0"/>
          </a:p>
        </p:txBody>
      </p:sp>
      <p:sp>
        <p:nvSpPr>
          <p:cNvPr id="45" name="Titre 1"/>
          <p:cNvSpPr txBox="1">
            <a:spLocks/>
          </p:cNvSpPr>
          <p:nvPr/>
        </p:nvSpPr>
        <p:spPr bwMode="auto">
          <a:xfrm>
            <a:off x="12700" y="74431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2400" kern="0" dirty="0" smtClean="0">
                <a:solidFill>
                  <a:srgbClr val="003399"/>
                </a:solidFill>
                <a:cs typeface="Arial" charset="0"/>
              </a:rPr>
              <a:t>Le Système </a:t>
            </a:r>
            <a:r>
              <a:rPr lang="fr-FR" altLang="fr-FR" sz="2400" kern="0" dirty="0">
                <a:solidFill>
                  <a:srgbClr val="003399"/>
                </a:solidFill>
                <a:cs typeface="Arial" charset="0"/>
              </a:rPr>
              <a:t>O</a:t>
            </a:r>
            <a:r>
              <a:rPr lang="fr-FR" altLang="fr-FR" sz="2400" kern="0" dirty="0" smtClean="0">
                <a:solidFill>
                  <a:srgbClr val="003399"/>
                </a:solidFill>
                <a:cs typeface="Arial" charset="0"/>
              </a:rPr>
              <a:t>pérationnel d’Analyse et de Prévision de l’océan (SOAP)</a:t>
            </a:r>
          </a:p>
        </p:txBody>
      </p:sp>
      <p:sp>
        <p:nvSpPr>
          <p:cNvPr id="43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4340957" y="6247919"/>
            <a:ext cx="2182813" cy="192087"/>
          </a:xfrm>
        </p:spPr>
        <p:txBody>
          <a:bodyPr/>
          <a:lstStyle/>
          <a:p>
            <a:pPr>
              <a:defRPr/>
            </a:pPr>
            <a:fld id="{8B7FE79A-C31E-447D-86A4-96B063323468}" type="slidenum">
              <a:rPr lang="fr-FR"/>
              <a:pPr>
                <a:defRPr/>
              </a:pPr>
              <a:t>7</a:t>
            </a:fld>
            <a:endParaRPr lang="fr-FR" dirty="0"/>
          </a:p>
          <a:p>
            <a:pPr>
              <a:defRPr/>
            </a:pPr>
            <a:endParaRPr lang="fr-FR" dirty="0"/>
          </a:p>
        </p:txBody>
      </p:sp>
      <p:pic>
        <p:nvPicPr>
          <p:cNvPr id="10246" name="Picture 18" descr="WOC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2" y="1573625"/>
            <a:ext cx="933450" cy="120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80751" y="5146792"/>
            <a:ext cx="3160643" cy="923330"/>
          </a:xfrm>
          <a:prstGeom prst="rect">
            <a:avLst/>
          </a:prstGeom>
          <a:noFill/>
          <a:ln w="25400">
            <a:solidFill>
              <a:srgbClr val="003399"/>
            </a:solidFill>
          </a:ln>
        </p:spPr>
        <p:txBody>
          <a:bodyPr wrap="square" rtlCol="0">
            <a:spAutoFit/>
          </a:bodyPr>
          <a:lstStyle/>
          <a:p>
            <a:r>
              <a:rPr lang="fr-FR" sz="1800" dirty="0" smtClean="0"/>
              <a:t>Service 7j/7</a:t>
            </a:r>
          </a:p>
          <a:p>
            <a:r>
              <a:rPr lang="fr-FR" sz="1800" dirty="0" smtClean="0"/>
              <a:t>2 ingénieurs + 4 techniciens</a:t>
            </a:r>
          </a:p>
          <a:p>
            <a:r>
              <a:rPr lang="fr-FR" sz="1800" dirty="0" smtClean="0"/>
              <a:t>&gt;50 types de produits/jour</a:t>
            </a:r>
            <a:endParaRPr lang="fr-FR" sz="1800" dirty="0"/>
          </a:p>
        </p:txBody>
      </p:sp>
      <p:grpSp>
        <p:nvGrpSpPr>
          <p:cNvPr id="49" name="Group 18"/>
          <p:cNvGrpSpPr>
            <a:grpSpLocks/>
          </p:cNvGrpSpPr>
          <p:nvPr/>
        </p:nvGrpSpPr>
        <p:grpSpPr bwMode="auto">
          <a:xfrm>
            <a:off x="4760119" y="5219469"/>
            <a:ext cx="911627" cy="978419"/>
            <a:chOff x="3135" y="1034"/>
            <a:chExt cx="2607" cy="2764"/>
          </a:xfrm>
        </p:grpSpPr>
        <p:pic>
          <p:nvPicPr>
            <p:cNvPr id="50" name="Picture 4" descr="Image_png-SST_SOUTIEN_OSTIA,SOAP3,99999S99999S999990W999990W,,,1103010000,,,NU,130105073188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32"/>
            <a:stretch>
              <a:fillRect/>
            </a:stretch>
          </p:blipFill>
          <p:spPr bwMode="auto">
            <a:xfrm>
              <a:off x="3135" y="1034"/>
              <a:ext cx="2607" cy="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5" descr="Image_png-SST_SOUTIEN_Mercator,SOAP3,99999S99999S999990W999990W,,,1103010000,,,NU,1300977142557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32"/>
            <a:stretch>
              <a:fillRect/>
            </a:stretch>
          </p:blipFill>
          <p:spPr bwMode="auto">
            <a:xfrm>
              <a:off x="3139" y="1988"/>
              <a:ext cx="2600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6" descr="Image_png-SST_SOUTIEN_HYCOM,SOAP3,99999S99999S999990W999990W,,,1103010000,,,NU,13010507600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32"/>
            <a:stretch>
              <a:fillRect/>
            </a:stretch>
          </p:blipFill>
          <p:spPr bwMode="auto">
            <a:xfrm>
              <a:off x="3137" y="3004"/>
              <a:ext cx="2603" cy="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" name="Picture 5" descr="SOAP3_ane-mercator_struct_200901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234" y="2211388"/>
            <a:ext cx="1783006" cy="121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6" descr="r58_9_cube_mercator_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154" y="1982424"/>
            <a:ext cx="1294607" cy="100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AutoShape 26"/>
          <p:cNvSpPr>
            <a:spLocks/>
          </p:cNvSpPr>
          <p:nvPr/>
        </p:nvSpPr>
        <p:spPr bwMode="auto">
          <a:xfrm rot="10800000">
            <a:off x="5140322" y="5260390"/>
            <a:ext cx="1062850" cy="321802"/>
          </a:xfrm>
          <a:prstGeom prst="borderCallout2">
            <a:avLst>
              <a:gd name="adj1" fmla="val 41380"/>
              <a:gd name="adj2" fmla="val -7907"/>
              <a:gd name="adj3" fmla="val 41380"/>
              <a:gd name="adj4" fmla="val -14495"/>
              <a:gd name="adj5" fmla="val 151722"/>
              <a:gd name="adj6" fmla="val -22407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5136382" y="5282791"/>
            <a:ext cx="1244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QUALIFIER</a:t>
            </a:r>
            <a:endParaRPr lang="fr-FR" sz="12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DA8E85-C78A-4DE5-804D-A4C7D6EDD28A}" type="slidenum">
              <a:rPr lang="fr-FR"/>
              <a:pPr>
                <a:defRPr/>
              </a:pPr>
              <a:t>8</a:t>
            </a:fld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0" y="4763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Diffusion sur data.shom.fr</a:t>
            </a:r>
          </a:p>
        </p:txBody>
      </p:sp>
      <p:pic>
        <p:nvPicPr>
          <p:cNvPr id="11268" name="Picture 2" descr="C:\Users\blesquer\Desktop\20150505_wave_MFWAM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96" y="1123949"/>
            <a:ext cx="3821626" cy="274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755650"/>
            <a:ext cx="9715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800" dirty="0" smtClean="0">
                <a:latin typeface="+mn-lt"/>
              </a:rPr>
              <a:t>Portail de l’information géographique </a:t>
            </a:r>
            <a:r>
              <a:rPr lang="fr-FR" sz="1800" dirty="0">
                <a:latin typeface="+mn-lt"/>
              </a:rPr>
              <a:t>maritime </a:t>
            </a:r>
            <a:r>
              <a:rPr lang="fr-FR" sz="1800" dirty="0" smtClean="0">
                <a:latin typeface="+mn-lt"/>
              </a:rPr>
              <a:t>et littorale de référence</a:t>
            </a:r>
            <a:endParaRPr lang="fr-FR" sz="1800" dirty="0">
              <a:latin typeface="+mn-lt"/>
            </a:endParaRPr>
          </a:p>
        </p:txBody>
      </p:sp>
      <p:pic>
        <p:nvPicPr>
          <p:cNvPr id="11266" name="Picture 2" descr="C:\Users\blesquer\Documents\Bruno\Visites\Visites\20150615_temperature_manga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211" y="3154769"/>
            <a:ext cx="5323811" cy="305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blesquer\Documents\Bruno\Visites\Visites\20150615_courant_manga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71" y="1908582"/>
            <a:ext cx="5144149" cy="27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9B63AC-6C01-4F59-8238-8F3EBC60A93F}" type="slidenum">
              <a:rPr lang="fr-FR"/>
              <a:pPr>
                <a:defRPr/>
              </a:pPr>
              <a:t>9</a:t>
            </a:fld>
            <a:endParaRPr lang="fr-FR"/>
          </a:p>
          <a:p>
            <a:pPr>
              <a:defRPr/>
            </a:pPr>
            <a:endParaRPr lang="fr-FR"/>
          </a:p>
        </p:txBody>
      </p:sp>
      <p:sp>
        <p:nvSpPr>
          <p:cNvPr id="16" name="Titre 1"/>
          <p:cNvSpPr txBox="1">
            <a:spLocks/>
          </p:cNvSpPr>
          <p:nvPr/>
        </p:nvSpPr>
        <p:spPr bwMode="auto">
          <a:xfrm>
            <a:off x="0" y="4763"/>
            <a:ext cx="9715500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200" kern="0" dirty="0" smtClean="0">
                <a:cs typeface="Arial" charset="0"/>
              </a:rPr>
              <a:t>Sommaire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266" y="1643521"/>
            <a:ext cx="9790113" cy="271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Blip>
                <a:blip r:embed="rId2"/>
              </a:buBlip>
            </a:pPr>
            <a:r>
              <a:rPr lang="fr-FR" altLang="fr-FR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Microsoft YaHei" pitchFamily="34" charset="-122"/>
              </a:rPr>
              <a:t> Contexte général</a:t>
            </a:r>
            <a:endParaRPr lang="fr-FR" altLang="fr-FR" b="1" dirty="0">
              <a:solidFill>
                <a:schemeClr val="bg1">
                  <a:lumMod val="65000"/>
                </a:schemeClr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Microsoft YaHei" pitchFamily="34" charset="-122"/>
              </a:rPr>
              <a:t> Capacité OCO du SHOM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</a:pPr>
            <a:endParaRPr lang="fr-FR" altLang="fr-FR" b="1" dirty="0" smtClean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rgbClr val="003399"/>
                </a:solidFill>
                <a:latin typeface="Arial" charset="0"/>
                <a:ea typeface="Microsoft YaHei" pitchFamily="34" charset="-122"/>
              </a:rPr>
              <a:t> Projet CPER Bretagne « Mer Sure »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endParaRPr lang="fr-FR" altLang="fr-FR" b="1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icrosoft YaHei" pitchFamily="34" charset="-122"/>
              </a:rPr>
              <a:t> Activités R&amp;D en modélisation océanographique</a:t>
            </a: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endParaRPr lang="fr-FR" altLang="fr-FR" b="1" dirty="0" smtClean="0">
              <a:solidFill>
                <a:schemeClr val="bg1">
                  <a:lumMod val="50000"/>
                </a:schemeClr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Tx/>
              <a:buBlip>
                <a:blip r:embed="rId2"/>
              </a:buBlip>
            </a:pPr>
            <a:r>
              <a:rPr lang="fr-FR" altLang="fr-FR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ea typeface="Microsoft YaHei" pitchFamily="34" charset="-122"/>
              </a:rPr>
              <a:t> Conclusions et perspectives</a:t>
            </a:r>
            <a:endParaRPr lang="fr-FR" altLang="fr-FR" b="1" dirty="0">
              <a:solidFill>
                <a:schemeClr val="bg1">
                  <a:lumMod val="50000"/>
                </a:schemeClr>
              </a:solidFill>
              <a:latin typeface="Arial" charset="0"/>
              <a:ea typeface="Microsoft YaHei" pitchFamily="34" charset="-122"/>
            </a:endParaRPr>
          </a:p>
          <a:p>
            <a:pPr lvl="2">
              <a:lnSpc>
                <a:spcPct val="7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fr-FR" altLang="fr-FR" b="1" dirty="0">
              <a:solidFill>
                <a:srgbClr val="003399"/>
              </a:solidFill>
              <a:latin typeface="Arial" charset="0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048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om_mn_v2">
  <a:themeElements>
    <a:clrScheme name="shom_mn_v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hom_mn_v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hom_mn_v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m_mn_v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om_mn_v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m_mn_v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m_mn_v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m_mn_v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om_mn_v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shom_mn_v2</Template>
  <TotalTime>50901</TotalTime>
  <Words>1213</Words>
  <Application>Microsoft Office PowerPoint</Application>
  <PresentationFormat>Personnalisé</PresentationFormat>
  <Paragraphs>357</Paragraphs>
  <Slides>28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1" baseType="lpstr">
      <vt:lpstr>shom_mn_v2</vt:lpstr>
      <vt:lpstr>Photo Editor Photo</vt:lpstr>
      <vt:lpstr>Microsoft ClipArt Gallery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SHOM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Journée mondiale de l'hydrographie</dc:title>
  <dc:creator>YG</dc:creator>
  <cp:lastModifiedBy>Bruno Le Squère, DOPS/HOM</cp:lastModifiedBy>
  <cp:revision>5867</cp:revision>
  <dcterms:created xsi:type="dcterms:W3CDTF">2005-10-29T06:27:29Z</dcterms:created>
  <dcterms:modified xsi:type="dcterms:W3CDTF">2015-06-16T06:19:09Z</dcterms:modified>
</cp:coreProperties>
</file>